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 id="2147483720" r:id="rId3"/>
    <p:sldMasterId id="2147483732" r:id="rId4"/>
  </p:sldMasterIdLst>
  <p:sldIdLst>
    <p:sldId id="329" r:id="rId5"/>
    <p:sldId id="330" r:id="rId6"/>
    <p:sldId id="261" r:id="rId7"/>
    <p:sldId id="257" r:id="rId8"/>
    <p:sldId id="258"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6" r:id="rId28"/>
    <p:sldId id="281" r:id="rId29"/>
    <p:sldId id="282" r:id="rId30"/>
    <p:sldId id="283" r:id="rId31"/>
    <p:sldId id="284" r:id="rId32"/>
    <p:sldId id="285" r:id="rId33"/>
    <p:sldId id="287" r:id="rId34"/>
    <p:sldId id="288" r:id="rId35"/>
    <p:sldId id="289" r:id="rId36"/>
    <p:sldId id="299" r:id="rId37"/>
    <p:sldId id="290" r:id="rId38"/>
    <p:sldId id="291" r:id="rId39"/>
    <p:sldId id="292" r:id="rId40"/>
    <p:sldId id="293" r:id="rId41"/>
    <p:sldId id="294" r:id="rId42"/>
    <p:sldId id="295" r:id="rId43"/>
    <p:sldId id="296" r:id="rId44"/>
    <p:sldId id="301" r:id="rId45"/>
    <p:sldId id="302" r:id="rId46"/>
    <p:sldId id="308" r:id="rId47"/>
    <p:sldId id="303" r:id="rId48"/>
    <p:sldId id="304" r:id="rId49"/>
    <p:sldId id="305" r:id="rId50"/>
    <p:sldId id="306" r:id="rId51"/>
    <p:sldId id="309" r:id="rId52"/>
    <p:sldId id="310" r:id="rId53"/>
    <p:sldId id="316" r:id="rId54"/>
    <p:sldId id="311" r:id="rId55"/>
    <p:sldId id="312" r:id="rId56"/>
    <p:sldId id="313" r:id="rId57"/>
    <p:sldId id="314" r:id="rId58"/>
    <p:sldId id="317" r:id="rId59"/>
    <p:sldId id="324" r:id="rId60"/>
    <p:sldId id="325" r:id="rId61"/>
    <p:sldId id="332"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3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slide" Target="slides/slide22.xml" /><Relationship Id="rId39" Type="http://schemas.openxmlformats.org/officeDocument/2006/relationships/slide" Target="slides/slide35.xml" /><Relationship Id="rId21" Type="http://schemas.openxmlformats.org/officeDocument/2006/relationships/slide" Target="slides/slide17.xml" /><Relationship Id="rId34" Type="http://schemas.openxmlformats.org/officeDocument/2006/relationships/slide" Target="slides/slide30.xml" /><Relationship Id="rId42" Type="http://schemas.openxmlformats.org/officeDocument/2006/relationships/slide" Target="slides/slide38.xml" /><Relationship Id="rId47" Type="http://schemas.openxmlformats.org/officeDocument/2006/relationships/slide" Target="slides/slide43.xml" /><Relationship Id="rId50" Type="http://schemas.openxmlformats.org/officeDocument/2006/relationships/slide" Target="slides/slide46.xml" /><Relationship Id="rId55" Type="http://schemas.openxmlformats.org/officeDocument/2006/relationships/slide" Target="slides/slide51.xml" /><Relationship Id="rId63" Type="http://schemas.openxmlformats.org/officeDocument/2006/relationships/presProps" Target="presProps.xml" /><Relationship Id="rId7" Type="http://schemas.openxmlformats.org/officeDocument/2006/relationships/slide" Target="slides/slide3.xml" /><Relationship Id="rId2" Type="http://schemas.openxmlformats.org/officeDocument/2006/relationships/slideMaster" Target="slideMasters/slideMaster2.xml" /><Relationship Id="rId16" Type="http://schemas.openxmlformats.org/officeDocument/2006/relationships/slide" Target="slides/slide12.xml" /><Relationship Id="rId20" Type="http://schemas.openxmlformats.org/officeDocument/2006/relationships/slide" Target="slides/slide16.xml" /><Relationship Id="rId29" Type="http://schemas.openxmlformats.org/officeDocument/2006/relationships/slide" Target="slides/slide25.xml" /><Relationship Id="rId41" Type="http://schemas.openxmlformats.org/officeDocument/2006/relationships/slide" Target="slides/slide37.xml" /><Relationship Id="rId54" Type="http://schemas.openxmlformats.org/officeDocument/2006/relationships/slide" Target="slides/slide50.xml" /><Relationship Id="rId62" Type="http://schemas.openxmlformats.org/officeDocument/2006/relationships/slide" Target="slides/slide58.xml" /><Relationship Id="rId1" Type="http://schemas.openxmlformats.org/officeDocument/2006/relationships/slideMaster" Target="slideMasters/slideMaster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slide" Target="slides/slide20.xml" /><Relationship Id="rId32" Type="http://schemas.openxmlformats.org/officeDocument/2006/relationships/slide" Target="slides/slide28.xml" /><Relationship Id="rId37" Type="http://schemas.openxmlformats.org/officeDocument/2006/relationships/slide" Target="slides/slide33.xml" /><Relationship Id="rId40" Type="http://schemas.openxmlformats.org/officeDocument/2006/relationships/slide" Target="slides/slide36.xml" /><Relationship Id="rId45" Type="http://schemas.openxmlformats.org/officeDocument/2006/relationships/slide" Target="slides/slide41.xml" /><Relationship Id="rId53" Type="http://schemas.openxmlformats.org/officeDocument/2006/relationships/slide" Target="slides/slide49.xml" /><Relationship Id="rId58" Type="http://schemas.openxmlformats.org/officeDocument/2006/relationships/slide" Target="slides/slide54.xml" /><Relationship Id="rId66" Type="http://schemas.openxmlformats.org/officeDocument/2006/relationships/tableStyles" Target="tableStyles.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slide" Target="slides/slide19.xml" /><Relationship Id="rId28" Type="http://schemas.openxmlformats.org/officeDocument/2006/relationships/slide" Target="slides/slide24.xml" /><Relationship Id="rId36" Type="http://schemas.openxmlformats.org/officeDocument/2006/relationships/slide" Target="slides/slide32.xml" /><Relationship Id="rId49" Type="http://schemas.openxmlformats.org/officeDocument/2006/relationships/slide" Target="slides/slide45.xml" /><Relationship Id="rId57" Type="http://schemas.openxmlformats.org/officeDocument/2006/relationships/slide" Target="slides/slide53.xml" /><Relationship Id="rId61" Type="http://schemas.openxmlformats.org/officeDocument/2006/relationships/slide" Target="slides/slide57.xml" /><Relationship Id="rId10" Type="http://schemas.openxmlformats.org/officeDocument/2006/relationships/slide" Target="slides/slide6.xml" /><Relationship Id="rId19" Type="http://schemas.openxmlformats.org/officeDocument/2006/relationships/slide" Target="slides/slide15.xml" /><Relationship Id="rId31" Type="http://schemas.openxmlformats.org/officeDocument/2006/relationships/slide" Target="slides/slide27.xml" /><Relationship Id="rId44" Type="http://schemas.openxmlformats.org/officeDocument/2006/relationships/slide" Target="slides/slide40.xml" /><Relationship Id="rId52" Type="http://schemas.openxmlformats.org/officeDocument/2006/relationships/slide" Target="slides/slide48.xml" /><Relationship Id="rId60" Type="http://schemas.openxmlformats.org/officeDocument/2006/relationships/slide" Target="slides/slide56.xml" /><Relationship Id="rId65" Type="http://schemas.openxmlformats.org/officeDocument/2006/relationships/theme" Target="theme/theme1.xml" /><Relationship Id="rId4" Type="http://schemas.openxmlformats.org/officeDocument/2006/relationships/slideMaster" Target="slideMasters/slideMaster4.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slide" Target="slides/slide23.xml" /><Relationship Id="rId30" Type="http://schemas.openxmlformats.org/officeDocument/2006/relationships/slide" Target="slides/slide26.xml" /><Relationship Id="rId35" Type="http://schemas.openxmlformats.org/officeDocument/2006/relationships/slide" Target="slides/slide31.xml" /><Relationship Id="rId43" Type="http://schemas.openxmlformats.org/officeDocument/2006/relationships/slide" Target="slides/slide39.xml" /><Relationship Id="rId48" Type="http://schemas.openxmlformats.org/officeDocument/2006/relationships/slide" Target="slides/slide44.xml" /><Relationship Id="rId56" Type="http://schemas.openxmlformats.org/officeDocument/2006/relationships/slide" Target="slides/slide52.xml" /><Relationship Id="rId64" Type="http://schemas.openxmlformats.org/officeDocument/2006/relationships/viewProps" Target="viewProps.xml" /><Relationship Id="rId8" Type="http://schemas.openxmlformats.org/officeDocument/2006/relationships/slide" Target="slides/slide4.xml" /><Relationship Id="rId51" Type="http://schemas.openxmlformats.org/officeDocument/2006/relationships/slide" Target="slides/slide47.xml" /><Relationship Id="rId3" Type="http://schemas.openxmlformats.org/officeDocument/2006/relationships/slideMaster" Target="slideMasters/slideMaster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slide" Target="slides/slide21.xml" /><Relationship Id="rId33" Type="http://schemas.openxmlformats.org/officeDocument/2006/relationships/slide" Target="slides/slide29.xml" /><Relationship Id="rId38" Type="http://schemas.openxmlformats.org/officeDocument/2006/relationships/slide" Target="slides/slide34.xml" /><Relationship Id="rId46" Type="http://schemas.openxmlformats.org/officeDocument/2006/relationships/slide" Target="slides/slide42.xml" /><Relationship Id="rId59" Type="http://schemas.openxmlformats.org/officeDocument/2006/relationships/slide" Target="slides/slide55.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6"/>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8"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85C5E1D-26E3-2242-A45D-CFB884C6E82E}" type="datetimeFigureOut">
              <a:rPr lang="en-US" smtClean="0"/>
              <a:t>3/9/2025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6B07031-386B-264C-A428-9B6E6A606C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3"/>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5C5E1D-26E3-2242-A45D-CFB884C6E82E}"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07031-386B-264C-A428-9B6E6A606C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5"/>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5C5E1D-26E3-2242-A45D-CFB884C6E82E}"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07031-386B-264C-A428-9B6E6A606C9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60"/>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F85C5E1D-26E3-2242-A45D-CFB884C6E82E}" type="datetimeFigureOut">
              <a:rPr lang="en-US" smtClean="0"/>
              <a:t>3/9/2025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6B07031-386B-264C-A428-9B6E6A606C95}" type="slidenum">
              <a:rPr lang="en-US" smtClean="0"/>
              <a:t>‹#›</a:t>
            </a:fld>
            <a:endParaRPr lang="en-US"/>
          </a:p>
        </p:txBody>
      </p:sp>
      <p:sp>
        <p:nvSpPr>
          <p:cNvPr id="7" name="Rectangle 6"/>
          <p:cNvSpPr/>
          <p:nvPr/>
        </p:nvSpPr>
        <p:spPr>
          <a:xfrm>
            <a:off x="83911" y="1449308"/>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11"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11"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5"/>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85C5E1D-26E3-2242-A45D-CFB884C6E82E}"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07031-386B-264C-A428-9B6E6A606C95}" type="slidenum">
              <a:rPr lang="en-US" smtClean="0"/>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60"/>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5"/>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85C5E1D-26E3-2242-A45D-CFB884C6E82E}" type="datetimeFigureOut">
              <a:rPr lang="en-US" smtClean="0"/>
              <a:t>3/9/2025</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1"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8" y="2341480"/>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8"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06B07031-386B-264C-A428-9B6E6A606C9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85C5E1D-26E3-2242-A45D-CFB884C6E82E}"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07031-386B-264C-A428-9B6E6A606C95}" type="slidenum">
              <a:rPr lang="en-US" smtClean="0"/>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85C5E1D-26E3-2242-A45D-CFB884C6E82E}" type="datetimeFigureOut">
              <a:rPr lang="en-US" smtClean="0"/>
              <a:t>3/9/2025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B07031-386B-264C-A428-9B6E6A606C95}" type="slidenum">
              <a:rPr lang="en-US" smtClean="0"/>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85C5E1D-26E3-2242-A45D-CFB884C6E82E}" type="datetimeFigureOut">
              <a:rPr lang="en-US" smtClean="0"/>
              <a:t>3/9/2025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B07031-386B-264C-A428-9B6E6A606C95}"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C5E1D-26E3-2242-A45D-CFB884C6E82E}" type="datetimeFigureOut">
              <a:rPr lang="en-US" smtClean="0"/>
              <a:t>3/9/2025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B07031-386B-264C-A428-9B6E6A606C95}"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85C5E1D-26E3-2242-A45D-CFB884C6E82E}"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07031-386B-264C-A428-9B6E6A606C95}" type="slidenum">
              <a:rPr lang="en-US" smtClean="0"/>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5C5E1D-26E3-2242-A45D-CFB884C6E82E}"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07031-386B-264C-A428-9B6E6A606C95}"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85C5E1D-26E3-2242-A45D-CFB884C6E82E}" type="datetimeFigureOut">
              <a:rPr lang="en-US" smtClean="0"/>
              <a:t>3/9/2025</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06B07031-386B-264C-A428-9B6E6A606C95}" type="slidenum">
              <a:rPr lang="en-US" smtClean="0"/>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7" y="4650479"/>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50" y="4773229"/>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81" y="66680"/>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5C5E1D-26E3-2242-A45D-CFB884C6E82E}"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07031-386B-264C-A428-9B6E6A606C95}"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6"/>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5"/>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5C5E1D-26E3-2242-A45D-CFB884C6E82E}"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07031-386B-264C-A428-9B6E6A606C95}"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10733828" y="1110597"/>
            <a:ext cx="2286000" cy="508000"/>
          </a:xfrm>
        </p:spPr>
        <p:txBody>
          <a:bodyPr/>
          <a:lstStyle/>
          <a:p>
            <a:fld id="{F85C5E1D-26E3-2242-A45D-CFB884C6E82E}" type="datetimeFigureOut">
              <a:rPr lang="en-US" smtClean="0"/>
              <a:t>3/9/2025</a:t>
            </a:fld>
            <a:endParaRPr lang="en-US"/>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en-US"/>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06B07031-386B-264C-A428-9B6E6A606C9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F85C5E1D-26E3-2242-A45D-CFB884C6E82E}" type="datetimeFigureOut">
              <a:rPr lang="en-US" smtClean="0"/>
              <a:t>3/9/2025</a:t>
            </a:fld>
            <a:endParaRPr lang="en-US"/>
          </a:p>
        </p:txBody>
      </p:sp>
      <p:sp>
        <p:nvSpPr>
          <p:cNvPr id="9" name="Slide Number Placeholder 8"/>
          <p:cNvSpPr>
            <a:spLocks noGrp="1"/>
          </p:cNvSpPr>
          <p:nvPr>
            <p:ph type="sldNum" sz="quarter" idx="15"/>
          </p:nvPr>
        </p:nvSpPr>
        <p:spPr/>
        <p:txBody>
          <a:bodyPr rtlCol="0"/>
          <a:lstStyle/>
          <a:p>
            <a:fld id="{06B07031-386B-264C-A428-9B6E6A606C95}"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F85C5E1D-26E3-2242-A45D-CFB884C6E82E}" type="datetimeFigureOut">
              <a:rPr lang="en-US" smtClean="0"/>
              <a:t>3/9/2025</a:t>
            </a:fld>
            <a:endParaRPr lang="en-US"/>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en-US"/>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fld id="{06B07031-386B-264C-A428-9B6E6A606C9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85C5E1D-26E3-2242-A45D-CFB884C6E82E}"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07031-386B-264C-A428-9B6E6A606C95}" type="slidenum">
              <a:rPr lang="en-US" smtClean="0"/>
              <a:t>‹#›</a:t>
            </a:fld>
            <a:endParaRPr lang="en-US"/>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F85C5E1D-26E3-2242-A45D-CFB884C6E82E}" type="datetimeFigureOut">
              <a:rPr lang="en-US" smtClean="0"/>
              <a:t>3/9/2025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B07031-386B-264C-A428-9B6E6A606C95}" type="slidenum">
              <a:rPr lang="en-US" smtClean="0"/>
              <a:t>‹#›</a:t>
            </a:fld>
            <a:endParaRPr lang="en-US"/>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F85C5E1D-26E3-2242-A45D-CFB884C6E82E}" type="datetimeFigureOut">
              <a:rPr lang="en-US" smtClean="0"/>
              <a:t>3/9/2025</a:t>
            </a:fld>
            <a:endParaRPr lang="en-US"/>
          </a:p>
        </p:txBody>
      </p:sp>
      <p:sp>
        <p:nvSpPr>
          <p:cNvPr id="7" name="Slide Number Placeholder 6"/>
          <p:cNvSpPr>
            <a:spLocks noGrp="1"/>
          </p:cNvSpPr>
          <p:nvPr>
            <p:ph type="sldNum" sz="quarter" idx="11"/>
          </p:nvPr>
        </p:nvSpPr>
        <p:spPr/>
        <p:txBody>
          <a:bodyPr rtlCol="0"/>
          <a:lstStyle/>
          <a:p>
            <a:fld id="{06B07031-386B-264C-A428-9B6E6A606C95}"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C5E1D-26E3-2242-A45D-CFB884C6E82E}" type="datetimeFigureOut">
              <a:rPr lang="en-US" smtClean="0"/>
              <a:t>3/9/2025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B07031-386B-264C-A428-9B6E6A606C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85C5E1D-26E3-2242-A45D-CFB884C6E82E}"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07031-386B-264C-A428-9B6E6A606C95}" type="slidenum">
              <a:rPr lang="en-US" smtClean="0"/>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F85C5E1D-26E3-2242-A45D-CFB884C6E82E}" type="datetimeFigureOut">
              <a:rPr lang="en-US" smtClean="0"/>
              <a:t>3/9/2025</a:t>
            </a:fld>
            <a:endParaRPr lang="en-US"/>
          </a:p>
        </p:txBody>
      </p:sp>
      <p:sp>
        <p:nvSpPr>
          <p:cNvPr id="22" name="Slide Number Placeholder 21"/>
          <p:cNvSpPr>
            <a:spLocks noGrp="1"/>
          </p:cNvSpPr>
          <p:nvPr>
            <p:ph type="sldNum" sz="quarter" idx="15"/>
          </p:nvPr>
        </p:nvSpPr>
        <p:spPr/>
        <p:txBody>
          <a:bodyPr rtlCol="0"/>
          <a:lstStyle/>
          <a:p>
            <a:fld id="{06B07031-386B-264C-A428-9B6E6A606C95}"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85C5E1D-26E3-2242-A45D-CFB884C6E82E}" type="datetimeFigureOut">
              <a:rPr lang="en-US" smtClean="0"/>
              <a:t>3/9/2025</a:t>
            </a:fld>
            <a:endParaRPr lang="en-US"/>
          </a:p>
        </p:txBody>
      </p:sp>
      <p:sp>
        <p:nvSpPr>
          <p:cNvPr id="18" name="Slide Number Placeholder 17"/>
          <p:cNvSpPr>
            <a:spLocks noGrp="1"/>
          </p:cNvSpPr>
          <p:nvPr>
            <p:ph type="sldNum" sz="quarter" idx="11"/>
          </p:nvPr>
        </p:nvSpPr>
        <p:spPr/>
        <p:txBody>
          <a:bodyPr rtlCol="0"/>
          <a:lstStyle/>
          <a:p>
            <a:fld id="{06B07031-386B-264C-A428-9B6E6A606C95}"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5C5E1D-26E3-2242-A45D-CFB884C6E82E}"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07031-386B-264C-A428-9B6E6A606C95}"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4"/>
            <a:ext cx="2235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5C5E1D-26E3-2242-A45D-CFB884C6E82E}"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07031-386B-264C-A428-9B6E6A606C95}"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35"/>
            <a:ext cx="100584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0308A0-CCEF-5B42-8725-D9461015EB5F}" type="datetimeFigureOut">
              <a:rPr lang="en-US" smtClean="0">
                <a:solidFill>
                  <a:srgbClr val="DFDCB7"/>
                </a:solidFill>
              </a:rPr>
              <a:pPr/>
              <a:t>3/9/2025</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165828D1-F1B8-BC4C-9EFC-61E15CC01251}" type="slidenum">
              <a:rPr lang="en-US" smtClean="0"/>
              <a:pPr/>
              <a:t>‹#›</a:t>
            </a:fld>
            <a:endParaRPr lang="en-US"/>
          </a:p>
        </p:txBody>
      </p:sp>
    </p:spTree>
    <p:extLst>
      <p:ext uri="{BB962C8B-B14F-4D97-AF65-F5344CB8AC3E}">
        <p14:creationId xmlns:p14="http://schemas.microsoft.com/office/powerpoint/2010/main" val="28712204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0308A0-CCEF-5B42-8725-D9461015EB5F}" type="datetimeFigureOut">
              <a:rPr lang="en-US" smtClean="0">
                <a:solidFill>
                  <a:srgbClr val="DFDCB7"/>
                </a:solidFill>
              </a:rPr>
              <a:pPr/>
              <a:t>3/9/2025</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165828D1-F1B8-BC4C-9EFC-61E15CC01251}" type="slidenum">
              <a:rPr lang="en-US" smtClean="0"/>
              <a:pPr/>
              <a:t>‹#›</a:t>
            </a:fld>
            <a:endParaRPr lang="en-US"/>
          </a:p>
        </p:txBody>
      </p:sp>
    </p:spTree>
    <p:extLst>
      <p:ext uri="{BB962C8B-B14F-4D97-AF65-F5344CB8AC3E}">
        <p14:creationId xmlns:p14="http://schemas.microsoft.com/office/powerpoint/2010/main" val="35578453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7" y="5486400"/>
            <a:ext cx="10212916"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963087"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0308A0-CCEF-5B42-8725-D9461015EB5F}" type="datetimeFigureOut">
              <a:rPr lang="en-US" smtClean="0">
                <a:solidFill>
                  <a:srgbClr val="DFDCB7"/>
                </a:solidFill>
              </a:rPr>
              <a:pPr/>
              <a:t>3/9/2025</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165828D1-F1B8-BC4C-9EFC-61E15CC01251}" type="slidenum">
              <a:rPr lang="en-US" smtClean="0"/>
              <a:pPr/>
              <a:t>‹#›</a:t>
            </a:fld>
            <a:endParaRPr lang="en-US"/>
          </a:p>
        </p:txBody>
      </p:sp>
    </p:spTree>
    <p:extLst>
      <p:ext uri="{BB962C8B-B14F-4D97-AF65-F5344CB8AC3E}">
        <p14:creationId xmlns:p14="http://schemas.microsoft.com/office/powerpoint/2010/main" val="40371670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0308A0-CCEF-5B42-8725-D9461015EB5F}" type="datetimeFigureOut">
              <a:rPr lang="en-US" smtClean="0">
                <a:solidFill>
                  <a:srgbClr val="DFDCB7"/>
                </a:solidFill>
              </a:rPr>
              <a:pPr/>
              <a:t>3/9/2025</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165828D1-F1B8-BC4C-9EFC-61E15CC01251}" type="slidenum">
              <a:rPr lang="en-US" smtClean="0"/>
              <a:pPr/>
              <a:t>‹#›</a:t>
            </a:fld>
            <a:endParaRPr lang="en-US"/>
          </a:p>
        </p:txBody>
      </p:sp>
    </p:spTree>
    <p:extLst>
      <p:ext uri="{BB962C8B-B14F-4D97-AF65-F5344CB8AC3E}">
        <p14:creationId xmlns:p14="http://schemas.microsoft.com/office/powerpoint/2010/main" val="67376610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0308A0-CCEF-5B42-8725-D9461015EB5F}" type="datetimeFigureOut">
              <a:rPr lang="en-US" smtClean="0">
                <a:solidFill>
                  <a:srgbClr val="DFDCB7"/>
                </a:solidFill>
              </a:rPr>
              <a:pPr/>
              <a:t>3/9/2025</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165828D1-F1B8-BC4C-9EFC-61E15CC01251}" type="slidenum">
              <a:rPr lang="en-US" smtClean="0"/>
              <a:pPr/>
              <a:t>‹#›</a:t>
            </a:fld>
            <a:endParaRPr lang="en-US"/>
          </a:p>
        </p:txBody>
      </p:sp>
    </p:spTree>
    <p:extLst>
      <p:ext uri="{BB962C8B-B14F-4D97-AF65-F5344CB8AC3E}">
        <p14:creationId xmlns:p14="http://schemas.microsoft.com/office/powerpoint/2010/main" val="39568053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0308A0-CCEF-5B42-8725-D9461015EB5F}" type="datetimeFigureOut">
              <a:rPr lang="en-US" smtClean="0">
                <a:solidFill>
                  <a:srgbClr val="DFDCB7"/>
                </a:solidFill>
              </a:rPr>
              <a:pPr/>
              <a:t>3/9/2025</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165828D1-F1B8-BC4C-9EFC-61E15CC01251}" type="slidenum">
              <a:rPr lang="en-US" smtClean="0"/>
              <a:pPr/>
              <a:t>‹#›</a:t>
            </a:fld>
            <a:endParaRPr lang="en-US"/>
          </a:p>
        </p:txBody>
      </p:sp>
    </p:spTree>
    <p:extLst>
      <p:ext uri="{BB962C8B-B14F-4D97-AF65-F5344CB8AC3E}">
        <p14:creationId xmlns:p14="http://schemas.microsoft.com/office/powerpoint/2010/main" val="3643524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33"/>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33"/>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85C5E1D-26E3-2242-A45D-CFB884C6E82E}"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07031-386B-264C-A428-9B6E6A606C95}"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0308A0-CCEF-5B42-8725-D9461015EB5F}" type="datetimeFigureOut">
              <a:rPr lang="en-US" smtClean="0">
                <a:solidFill>
                  <a:srgbClr val="DFDCB7"/>
                </a:solidFill>
              </a:rPr>
              <a:pPr/>
              <a:t>3/9/2025</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165828D1-F1B8-BC4C-9EFC-61E15CC01251}" type="slidenum">
              <a:rPr lang="en-US" smtClean="0"/>
              <a:pPr/>
              <a:t>‹#›</a:t>
            </a:fld>
            <a:endParaRPr lang="en-US"/>
          </a:p>
        </p:txBody>
      </p:sp>
    </p:spTree>
    <p:extLst>
      <p:ext uri="{BB962C8B-B14F-4D97-AF65-F5344CB8AC3E}">
        <p14:creationId xmlns:p14="http://schemas.microsoft.com/office/powerpoint/2010/main" val="39331227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406422"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0308A0-CCEF-5B42-8725-D9461015EB5F}" type="datetimeFigureOut">
              <a:rPr lang="en-US" smtClean="0">
                <a:solidFill>
                  <a:srgbClr val="DFDCB7"/>
                </a:solidFill>
              </a:rPr>
              <a:pPr/>
              <a:t>3/9/2025</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165828D1-F1B8-BC4C-9EFC-61E15CC01251}" type="slidenum">
              <a:rPr lang="en-US" smtClean="0"/>
              <a:pPr/>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932013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70308A0-CCEF-5B42-8725-D9461015EB5F}" type="datetimeFigureOut">
              <a:rPr lang="en-US" smtClean="0">
                <a:solidFill>
                  <a:srgbClr val="DFDCB7"/>
                </a:solidFill>
              </a:rPr>
              <a:pPr/>
              <a:t>3/9/2025</a:t>
            </a:fld>
            <a:endParaRPr lang="en-US">
              <a:solidFill>
                <a:srgbClr val="DFDCB7"/>
              </a:solidFill>
            </a:endParaRPr>
          </a:p>
        </p:txBody>
      </p:sp>
      <p:sp>
        <p:nvSpPr>
          <p:cNvPr id="9" name="Slide Number Placeholder 8"/>
          <p:cNvSpPr>
            <a:spLocks noGrp="1"/>
          </p:cNvSpPr>
          <p:nvPr>
            <p:ph type="sldNum" sz="quarter" idx="11"/>
          </p:nvPr>
        </p:nvSpPr>
        <p:spPr/>
        <p:txBody>
          <a:bodyPr/>
          <a:lstStyle/>
          <a:p>
            <a:fld id="{165828D1-F1B8-BC4C-9EFC-61E15CC01251}"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4623619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0308A0-CCEF-5B42-8725-D9461015EB5F}" type="datetimeFigureOut">
              <a:rPr lang="en-US" smtClean="0">
                <a:solidFill>
                  <a:srgbClr val="DFDCB7"/>
                </a:solidFill>
              </a:rPr>
              <a:pPr/>
              <a:t>3/9/2025</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165828D1-F1B8-BC4C-9EFC-61E15CC01251}" type="slidenum">
              <a:rPr lang="en-US" smtClean="0"/>
              <a:pPr/>
              <a:t>‹#›</a:t>
            </a:fld>
            <a:endParaRPr lang="en-US"/>
          </a:p>
        </p:txBody>
      </p:sp>
    </p:spTree>
    <p:extLst>
      <p:ext uri="{BB962C8B-B14F-4D97-AF65-F5344CB8AC3E}">
        <p14:creationId xmlns:p14="http://schemas.microsoft.com/office/powerpoint/2010/main" val="410423818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73"/>
            <a:ext cx="23368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7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0308A0-CCEF-5B42-8725-D9461015EB5F}" type="datetimeFigureOut">
              <a:rPr lang="en-US" smtClean="0">
                <a:solidFill>
                  <a:srgbClr val="DFDCB7"/>
                </a:solidFill>
              </a:rPr>
              <a:pPr/>
              <a:t>3/9/2025</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165828D1-F1B8-BC4C-9EFC-61E15CC01251}" type="slidenum">
              <a:rPr lang="en-US" smtClean="0"/>
              <a:pPr/>
              <a:t>‹#›</a:t>
            </a:fld>
            <a:endParaRPr lang="en-US"/>
          </a:p>
        </p:txBody>
      </p:sp>
    </p:spTree>
    <p:extLst>
      <p:ext uri="{BB962C8B-B14F-4D97-AF65-F5344CB8AC3E}">
        <p14:creationId xmlns:p14="http://schemas.microsoft.com/office/powerpoint/2010/main" val="3967512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72"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9"/>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70" y="1444299"/>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85C5E1D-26E3-2242-A45D-CFB884C6E82E}" type="datetimeFigureOut">
              <a:rPr lang="en-US" smtClean="0"/>
              <a:t>3/9/2025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B07031-386B-264C-A428-9B6E6A606C9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85C5E1D-26E3-2242-A45D-CFB884C6E82E}" type="datetimeFigureOut">
              <a:rPr lang="en-US" smtClean="0"/>
              <a:t>3/9/2025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B07031-386B-264C-A428-9B6E6A606C95}"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C5E1D-26E3-2242-A45D-CFB884C6E82E}" type="datetimeFigureOut">
              <a:rPr lang="en-US" smtClean="0"/>
              <a:t>3/9/2025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B07031-386B-264C-A428-9B6E6A606C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F85C5E1D-26E3-2242-A45D-CFB884C6E82E}"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07031-386B-264C-A428-9B6E6A606C9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85C5E1D-26E3-2242-A45D-CFB884C6E82E}" type="datetimeFigureOut">
              <a:rPr lang="en-US" smtClean="0"/>
              <a:t>3/9/2025</a:t>
            </a:fld>
            <a:endParaRPr lang="en-US"/>
          </a:p>
        </p:txBody>
      </p:sp>
      <p:sp>
        <p:nvSpPr>
          <p:cNvPr id="6" name="Footer Placeholder 5"/>
          <p:cNvSpPr>
            <a:spLocks noGrp="1"/>
          </p:cNvSpPr>
          <p:nvPr>
            <p:ph type="ftr" sz="quarter" idx="11"/>
          </p:nvPr>
        </p:nvSpPr>
        <p:spPr>
          <a:xfrm>
            <a:off x="5840100" y="6407949"/>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6B07031-386B-264C-A428-9B6E6A606C95}" type="slidenum">
              <a:rPr lang="en-US" smtClean="0"/>
              <a:t>‹#›</a:t>
            </a:fld>
            <a:endParaRPr lang="en-US"/>
          </a:p>
        </p:txBody>
      </p:sp>
      <p:sp>
        <p:nvSpPr>
          <p:cNvPr id="2" name="Title 1"/>
          <p:cNvSpPr>
            <a:spLocks noGrp="1"/>
          </p:cNvSpPr>
          <p:nvPr>
            <p:ph type="title"/>
          </p:nvPr>
        </p:nvSpPr>
        <p:spPr>
          <a:xfrm>
            <a:off x="304801"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43"/>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theme" Target="../theme/theme2.xml" /><Relationship Id="rId2" Type="http://schemas.openxmlformats.org/officeDocument/2006/relationships/slideLayout" Target="../slideLayouts/slideLayout13.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0" Type="http://schemas.openxmlformats.org/officeDocument/2006/relationships/slideLayout" Target="../slideLayouts/slideLayout21.xml" /><Relationship Id="rId4" Type="http://schemas.openxmlformats.org/officeDocument/2006/relationships/slideLayout" Target="../slideLayouts/slideLayout15.xml" /><Relationship Id="rId9" Type="http://schemas.openxmlformats.org/officeDocument/2006/relationships/slideLayout" Target="../slideLayouts/slideLayout20.xml" /></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 /><Relationship Id="rId3" Type="http://schemas.openxmlformats.org/officeDocument/2006/relationships/slideLayout" Target="../slideLayouts/slideLayout25.xml" /><Relationship Id="rId7" Type="http://schemas.openxmlformats.org/officeDocument/2006/relationships/slideLayout" Target="../slideLayouts/slideLayout29.xml" /><Relationship Id="rId12" Type="http://schemas.openxmlformats.org/officeDocument/2006/relationships/theme" Target="../theme/theme3.xml" /><Relationship Id="rId2" Type="http://schemas.openxmlformats.org/officeDocument/2006/relationships/slideLayout" Target="../slideLayouts/slideLayout24.xml" /><Relationship Id="rId1" Type="http://schemas.openxmlformats.org/officeDocument/2006/relationships/slideLayout" Target="../slideLayouts/slideLayout23.xml" /><Relationship Id="rId6" Type="http://schemas.openxmlformats.org/officeDocument/2006/relationships/slideLayout" Target="../slideLayouts/slideLayout28.xml" /><Relationship Id="rId11" Type="http://schemas.openxmlformats.org/officeDocument/2006/relationships/slideLayout" Target="../slideLayouts/slideLayout33.xml" /><Relationship Id="rId5" Type="http://schemas.openxmlformats.org/officeDocument/2006/relationships/slideLayout" Target="../slideLayouts/slideLayout27.xml" /><Relationship Id="rId10" Type="http://schemas.openxmlformats.org/officeDocument/2006/relationships/slideLayout" Target="../slideLayouts/slideLayout32.xml" /><Relationship Id="rId4" Type="http://schemas.openxmlformats.org/officeDocument/2006/relationships/slideLayout" Target="../slideLayouts/slideLayout26.xml" /><Relationship Id="rId9" Type="http://schemas.openxmlformats.org/officeDocument/2006/relationships/slideLayout" Target="../slideLayouts/slideLayout31.xml" /></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 /><Relationship Id="rId3" Type="http://schemas.openxmlformats.org/officeDocument/2006/relationships/slideLayout" Target="../slideLayouts/slideLayout36.xml" /><Relationship Id="rId7" Type="http://schemas.openxmlformats.org/officeDocument/2006/relationships/slideLayout" Target="../slideLayouts/slideLayout40.xml" /><Relationship Id="rId12" Type="http://schemas.openxmlformats.org/officeDocument/2006/relationships/theme" Target="../theme/theme4.xml" /><Relationship Id="rId2" Type="http://schemas.openxmlformats.org/officeDocument/2006/relationships/slideLayout" Target="../slideLayouts/slideLayout35.xml" /><Relationship Id="rId1" Type="http://schemas.openxmlformats.org/officeDocument/2006/relationships/slideLayout" Target="../slideLayouts/slideLayout34.xml" /><Relationship Id="rId6" Type="http://schemas.openxmlformats.org/officeDocument/2006/relationships/slideLayout" Target="../slideLayouts/slideLayout39.xml" /><Relationship Id="rId11" Type="http://schemas.openxmlformats.org/officeDocument/2006/relationships/slideLayout" Target="../slideLayouts/slideLayout44.xml" /><Relationship Id="rId5" Type="http://schemas.openxmlformats.org/officeDocument/2006/relationships/slideLayout" Target="../slideLayouts/slideLayout38.xml" /><Relationship Id="rId10" Type="http://schemas.openxmlformats.org/officeDocument/2006/relationships/slideLayout" Target="../slideLayouts/slideLayout43.xml" /><Relationship Id="rId4" Type="http://schemas.openxmlformats.org/officeDocument/2006/relationships/slideLayout" Target="../slideLayouts/slideLayout37.xml" /><Relationship Id="rId9" Type="http://schemas.openxmlformats.org/officeDocument/2006/relationships/slideLayout" Target="../slideLayouts/slideLayout4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43"/>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33"/>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F85C5E1D-26E3-2242-A45D-CFB884C6E82E}" type="datetimeFigureOut">
              <a:rPr lang="en-US" smtClean="0"/>
              <a:t>3/9/2025</a:t>
            </a:fld>
            <a:endParaRPr lang="en-US"/>
          </a:p>
        </p:txBody>
      </p:sp>
      <p:sp>
        <p:nvSpPr>
          <p:cNvPr id="22" name="Footer Placeholder 21"/>
          <p:cNvSpPr>
            <a:spLocks noGrp="1"/>
          </p:cNvSpPr>
          <p:nvPr>
            <p:ph type="ftr" sz="quarter" idx="3"/>
          </p:nvPr>
        </p:nvSpPr>
        <p:spPr>
          <a:xfrm>
            <a:off x="5840100" y="6407949"/>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9"/>
            <a:ext cx="487680" cy="365125"/>
          </a:xfrm>
          <a:prstGeom prst="rect">
            <a:avLst/>
          </a:prstGeom>
        </p:spPr>
        <p:txBody>
          <a:bodyPr vert="horz" anchor="b"/>
          <a:lstStyle>
            <a:lvl1pPr algn="r" eaLnBrk="1" latinLnBrk="0" hangingPunct="1">
              <a:defRPr kumimoji="0" sz="1000" b="0">
                <a:solidFill>
                  <a:schemeClr val="tx1"/>
                </a:solidFill>
              </a:defRPr>
            </a:lvl1pPr>
            <a:extLst/>
          </a:lstStyle>
          <a:p>
            <a:fld id="{06B07031-386B-264C-A428-9B6E6A606C9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F85C5E1D-26E3-2242-A45D-CFB884C6E82E}" type="datetimeFigureOut">
              <a:rPr lang="en-US" smtClean="0"/>
              <a:t>3/9/2025</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6B07031-386B-264C-A428-9B6E6A606C9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F85C5E1D-26E3-2242-A45D-CFB884C6E82E}" type="datetimeFigureOut">
              <a:rPr lang="en-US" smtClean="0"/>
              <a:t>3/9/2025</a:t>
            </a:fld>
            <a:endParaRPr lang="en-US"/>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06B07031-386B-264C-A428-9B6E6A606C9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65828D1-F1B8-BC4C-9EFC-61E15CC01251}" type="slidenum">
              <a:rPr lang="en-US" smtClean="0"/>
              <a:pPr/>
              <a:t>‹#›</a:t>
            </a:fld>
            <a:endParaRPr lang="en-US"/>
          </a:p>
        </p:txBody>
      </p:sp>
      <p:sp>
        <p:nvSpPr>
          <p:cNvPr id="5" name="Footer Placeholder 4"/>
          <p:cNvSpPr>
            <a:spLocks noGrp="1"/>
          </p:cNvSpPr>
          <p:nvPr>
            <p:ph type="ftr" sz="quarter" idx="3"/>
          </p:nvPr>
        </p:nvSpPr>
        <p:spPr>
          <a:xfrm rot="16200000">
            <a:off x="10510450"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10474891"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170308A0-CCEF-5B42-8725-D9461015EB5F}" type="datetimeFigureOut">
              <a:rPr lang="en-US" smtClean="0">
                <a:solidFill>
                  <a:srgbClr val="DFDCB7"/>
                </a:solidFill>
              </a:rPr>
              <a:pPr/>
              <a:t>3/9/2025</a:t>
            </a:fld>
            <a:endParaRPr lang="en-US">
              <a:solidFill>
                <a:srgbClr val="DFDCB7"/>
              </a:solidFill>
            </a:endParaRPr>
          </a:p>
        </p:txBody>
      </p:sp>
    </p:spTree>
    <p:extLst>
      <p:ext uri="{BB962C8B-B14F-4D97-AF65-F5344CB8AC3E}">
        <p14:creationId xmlns:p14="http://schemas.microsoft.com/office/powerpoint/2010/main" val="406733634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40.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p:cNvPicPr>
            <a:picLocks noGrp="1"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552" y="25406"/>
            <a:ext cx="12221727" cy="6629399"/>
          </a:xfrm>
          <a:prstGeom prst="rect">
            <a:avLst/>
          </a:prstGeom>
        </p:spPr>
      </p:pic>
    </p:spTree>
    <p:extLst>
      <p:ext uri="{BB962C8B-B14F-4D97-AF65-F5344CB8AC3E}">
        <p14:creationId xmlns:p14="http://schemas.microsoft.com/office/powerpoint/2010/main" val="2993289375"/>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D845FF-EBAD-10AF-8A2F-0B1592DA321F}"/>
              </a:ext>
            </a:extLst>
          </p:cNvPr>
          <p:cNvSpPr>
            <a:spLocks noGrp="1"/>
          </p:cNvSpPr>
          <p:nvPr>
            <p:ph idx="1"/>
          </p:nvPr>
        </p:nvSpPr>
        <p:spPr>
          <a:xfrm>
            <a:off x="304808" y="1524000"/>
            <a:ext cx="11271625" cy="4754282"/>
          </a:xfrm>
        </p:spPr>
        <p:txBody>
          <a:bodyPr>
            <a:normAutofit/>
          </a:bodyPr>
          <a:lstStyle/>
          <a:p>
            <a:pPr>
              <a:lnSpc>
                <a:spcPct val="200000"/>
              </a:lnSpc>
              <a:buFont typeface="Wingdings" panose="05000000000000000000" pitchFamily="2" charset="2"/>
              <a:buChar char="ü"/>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Nausea is a vague, unpleasant sense of unease with the feeling that vomiting might occur.</a:t>
            </a:r>
          </a:p>
          <a:p>
            <a:pPr>
              <a:lnSpc>
                <a:spcPct val="200000"/>
              </a:lnSpc>
              <a:buFont typeface="Wingdings" panose="05000000000000000000" pitchFamily="2" charset="2"/>
              <a:buChar char="ü"/>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Vomiting is the forceful ejection of gastric contents from the mouth.</a:t>
            </a:r>
          </a:p>
          <a:p>
            <a:pPr>
              <a:lnSpc>
                <a:spcPct val="200000"/>
              </a:lnSpc>
              <a:buFont typeface="Wingdings" panose="05000000000000000000" pitchFamily="2" charset="2"/>
              <a:buChar char="ü"/>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 These two symptoms frequently coexist, although some patients vomit without preceding nausea. </a:t>
            </a:r>
          </a:p>
        </p:txBody>
      </p:sp>
      <p:sp>
        <p:nvSpPr>
          <p:cNvPr id="2" name="Title 1">
            <a:extLst>
              <a:ext uri="{FF2B5EF4-FFF2-40B4-BE49-F238E27FC236}">
                <a16:creationId xmlns:a16="http://schemas.microsoft.com/office/drawing/2014/main" id="{00560C2E-013A-EA76-0ABC-C06A6CD20F01}"/>
              </a:ext>
            </a:extLst>
          </p:cNvPr>
          <p:cNvSpPr>
            <a:spLocks noGrp="1"/>
          </p:cNvSpPr>
          <p:nvPr>
            <p:ph type="title"/>
          </p:nvPr>
        </p:nvSpPr>
        <p:spPr>
          <a:xfrm>
            <a:off x="2209800" y="152412"/>
            <a:ext cx="7315200" cy="1231153"/>
          </a:xfrm>
        </p:spPr>
        <p:txBody>
          <a:bodyPr anchor="ctr">
            <a:normAutofit fontScale="90000"/>
          </a:bodyPr>
          <a:lstStyle/>
          <a:p>
            <a:pPr algn="ctr"/>
            <a:r>
              <a:rPr lang="en-US" b="1" dirty="0">
                <a:solidFill>
                  <a:srgbClr val="7030A0"/>
                </a:solidFill>
                <a:latin typeface="Arial" panose="020B0604020202020204" pitchFamily="34" charset="0"/>
                <a:cs typeface="Arial" panose="020B0604020202020204" pitchFamily="34" charset="0"/>
              </a:rPr>
              <a:t>Pathophysiology of Nausea and Vomiting</a:t>
            </a:r>
          </a:p>
        </p:txBody>
      </p:sp>
    </p:spTree>
    <p:extLst>
      <p:ext uri="{BB962C8B-B14F-4D97-AF65-F5344CB8AC3E}">
        <p14:creationId xmlns:p14="http://schemas.microsoft.com/office/powerpoint/2010/main" val="3771941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1E10D5-44CB-8DD3-E4E9-BBAD5EF2E738}"/>
              </a:ext>
            </a:extLst>
          </p:cNvPr>
          <p:cNvSpPr>
            <a:spLocks noGrp="1"/>
          </p:cNvSpPr>
          <p:nvPr>
            <p:ph idx="1"/>
          </p:nvPr>
        </p:nvSpPr>
        <p:spPr>
          <a:xfrm>
            <a:off x="304800" y="394450"/>
            <a:ext cx="11582399" cy="6287247"/>
          </a:xfrm>
        </p:spPr>
        <p:txBody>
          <a:bodyPr/>
          <a:lstStyle/>
          <a:p>
            <a:pPr>
              <a:lnSpc>
                <a:spcPct val="200000"/>
              </a:lnSpc>
              <a:buFont typeface="Wingdings" panose="05000000000000000000" pitchFamily="2" charset="2"/>
              <a:buChar char="v"/>
            </a:pPr>
            <a:r>
              <a:rPr lang="en-US" dirty="0">
                <a:latin typeface="Arial" panose="020B0604020202020204" pitchFamily="34" charset="0"/>
                <a:cs typeface="Arial" panose="020B0604020202020204" pitchFamily="34" charset="0"/>
              </a:rPr>
              <a:t>M</a:t>
            </a:r>
            <a:r>
              <a:rPr lang="fa-IR" dirty="0">
                <a:latin typeface="Arial" panose="020B0604020202020204" pitchFamily="34" charset="0"/>
                <a:cs typeface="Arial" panose="020B0604020202020204" pitchFamily="34" charset="0"/>
              </a:rPr>
              <a:t>ultiple interrelated neural pathways, nuclei, and neurotransmitters (eg, histamine, dopamine, serotonin, norepinephrine, acetylcholine, neurokinin-</a:t>
            </a:r>
            <a:r>
              <a:rPr lang="en-US" dirty="0">
                <a:latin typeface="Arial" panose="020B0604020202020204" pitchFamily="34" charset="0"/>
                <a:cs typeface="Arial" panose="020B0604020202020204" pitchFamily="34" charset="0"/>
              </a:rPr>
              <a:t>1</a:t>
            </a:r>
            <a:r>
              <a:rPr lang="fa-IR" dirty="0">
                <a:latin typeface="Arial" panose="020B0604020202020204" pitchFamily="34" charset="0"/>
                <a:cs typeface="Arial" panose="020B0604020202020204" pitchFamily="34" charset="0"/>
              </a:rPr>
              <a:t>, cortisol, beta-endorphin, and vasopressin) are involved in the generation of these symptoms.</a:t>
            </a:r>
          </a:p>
          <a:p>
            <a:pPr>
              <a:lnSpc>
                <a:spcPct val="200000"/>
              </a:lnSpc>
              <a:buFont typeface="Wingdings" panose="05000000000000000000" pitchFamily="2" charset="2"/>
              <a:buChar char="v"/>
            </a:pPr>
            <a:r>
              <a:rPr lang="fa-IR" dirty="0">
                <a:latin typeface="Arial" panose="020B0604020202020204" pitchFamily="34" charset="0"/>
                <a:cs typeface="Arial" panose="020B0604020202020204" pitchFamily="34" charset="0"/>
              </a:rPr>
              <a:t>This complex interplay helps to explain the diverse etiology of nausea and vomiting, and also clarifies why one treatment is unlikely to improve symptoms in all individuals.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7133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E6A206-12F9-D660-17CB-DA7D8526CEEB}"/>
              </a:ext>
            </a:extLst>
          </p:cNvPr>
          <p:cNvSpPr>
            <a:spLocks noGrp="1"/>
          </p:cNvSpPr>
          <p:nvPr>
            <p:ph idx="1"/>
          </p:nvPr>
        </p:nvSpPr>
        <p:spPr>
          <a:xfrm>
            <a:off x="292847" y="645318"/>
            <a:ext cx="11606305" cy="5567363"/>
          </a:xfrm>
        </p:spPr>
        <p:txBody>
          <a:bodyPr/>
          <a:lstStyle/>
          <a:p>
            <a:pPr>
              <a:lnSpc>
                <a:spcPct val="200000"/>
              </a:lnSpc>
              <a:buFont typeface="Wingdings" panose="05000000000000000000" pitchFamily="2" charset="2"/>
              <a:buChar char="ü"/>
            </a:pPr>
            <a:r>
              <a:rPr lang="en-US" dirty="0">
                <a:latin typeface="Arial" panose="020B0604020202020204" pitchFamily="34" charset="0"/>
                <a:cs typeface="Arial" panose="020B0604020202020204" pitchFamily="34" charset="0"/>
              </a:rPr>
              <a:t>N</a:t>
            </a:r>
            <a:r>
              <a:rPr lang="fa-IR" dirty="0">
                <a:latin typeface="Arial" panose="020B0604020202020204" pitchFamily="34" charset="0"/>
                <a:cs typeface="Arial" panose="020B0604020202020204" pitchFamily="34" charset="0"/>
              </a:rPr>
              <a:t>ausea and vomiting develop owing to stimulation of the emetic center,  This is a collection of closely linked nuclei located in the dorsolateral reticular formation of the medulla.</a:t>
            </a:r>
          </a:p>
          <a:p>
            <a:pPr>
              <a:lnSpc>
                <a:spcPct val="200000"/>
              </a:lnSpc>
              <a:buFont typeface="Wingdings" panose="05000000000000000000" pitchFamily="2" charset="2"/>
              <a:buChar char="ü"/>
            </a:pPr>
            <a:r>
              <a:rPr lang="fa-IR" dirty="0">
                <a:latin typeface="Arial" panose="020B0604020202020204" pitchFamily="34" charset="0"/>
                <a:cs typeface="Arial" panose="020B0604020202020204" pitchFamily="34" charset="0"/>
              </a:rPr>
              <a:t>Afferent pathways arise from the gastrointestinal tract, oropharynx, heart, musculoskeletal system, vestibular system, chemoreceptor trigger zone, and cerebral cortex. </a:t>
            </a:r>
          </a:p>
          <a:p>
            <a:pPr>
              <a:lnSpc>
                <a:spcPct val="200000"/>
              </a:lnSpc>
              <a:buFont typeface="Wingdings" panose="05000000000000000000" pitchFamily="2" charset="2"/>
              <a:buChar char="ü"/>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2641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C81B9D-F8FB-5341-7831-7996D5271CB8}"/>
              </a:ext>
            </a:extLst>
          </p:cNvPr>
          <p:cNvSpPr>
            <a:spLocks noGrp="1"/>
          </p:cNvSpPr>
          <p:nvPr>
            <p:ph idx="1"/>
          </p:nvPr>
        </p:nvSpPr>
        <p:spPr>
          <a:xfrm>
            <a:off x="685800" y="381012"/>
            <a:ext cx="10972800" cy="5719763"/>
          </a:xfrm>
        </p:spPr>
        <p:txBody>
          <a:bodyPr>
            <a:normAutofit fontScale="92500"/>
          </a:bodyPr>
          <a:lstStyle/>
          <a:p>
            <a:pPr>
              <a:lnSpc>
                <a:spcPct val="200000"/>
              </a:lnSpc>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These pathways synapse on the solitary nucleus and then travel to the emetic center.</a:t>
            </a:r>
          </a:p>
          <a:p>
            <a:pPr>
              <a:lnSpc>
                <a:spcPct val="200000"/>
              </a:lnSpc>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Mild stimulation of these pathways leads to nausea, whereas more intense stimulation leads to vomiting.</a:t>
            </a:r>
          </a:p>
          <a:p>
            <a:pPr>
              <a:lnSpc>
                <a:spcPct val="200000"/>
              </a:lnSpc>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The physical act of vomiting involves a series of carefully orchestrated events involving descending (efferent) pathways and the gastrointestinal tract, diaphragm, abdominal wall muscles, and oropharynx.</a:t>
            </a:r>
          </a:p>
          <a:p>
            <a:pPr marL="0" indent="0">
              <a:lnSpc>
                <a:spcPct val="200000"/>
              </a:lnSpc>
              <a:buNone/>
            </a:pP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661903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555A2C-7418-A6E9-2B22-6D316AB5D039}"/>
              </a:ext>
            </a:extLst>
          </p:cNvPr>
          <p:cNvSpPr>
            <a:spLocks noGrp="1"/>
          </p:cNvSpPr>
          <p:nvPr>
            <p:ph sz="quarter" idx="1"/>
          </p:nvPr>
        </p:nvSpPr>
        <p:spPr>
          <a:xfrm>
            <a:off x="479612" y="530412"/>
            <a:ext cx="11232776" cy="5797176"/>
          </a:xfrm>
        </p:spPr>
        <p:txBody>
          <a:bodyPr>
            <a:normAutofit/>
          </a:bodyPr>
          <a:lstStyle/>
          <a:p>
            <a:pPr>
              <a:lnSpc>
                <a:spcPct val="200000"/>
              </a:lnSpc>
              <a:buFont typeface="Wingdings" panose="05000000000000000000" pitchFamily="2" charset="2"/>
              <a:buChar char="v"/>
            </a:pPr>
            <a:r>
              <a:rPr lang="fa-IR" dirty="0">
                <a:latin typeface="Arial" panose="020B0604020202020204" pitchFamily="34" charset="0"/>
                <a:cs typeface="Arial" panose="020B0604020202020204" pitchFamily="34" charset="0"/>
              </a:rPr>
              <a:t>In brief, jejunal and duodenal retrograde contractions move material into the stomach, antral contractions stop and the stomach relaxes, pyloric tone increases, the lower esophageal sphincter relaxes, abdominal wall muscles and the diaphragm contract, and material is propelled upward into the mouth to be ejected.</a:t>
            </a:r>
          </a:p>
          <a:p>
            <a:pPr>
              <a:lnSpc>
                <a:spcPct val="200000"/>
              </a:lnSpc>
              <a:buFont typeface="Wingdings" panose="05000000000000000000" pitchFamily="2" charset="2"/>
              <a:buChar char="v"/>
            </a:pPr>
            <a:r>
              <a:rPr lang="fa-IR" dirty="0">
                <a:latin typeface="Arial" panose="020B0604020202020204" pitchFamily="34" charset="0"/>
                <a:cs typeface="Arial" panose="020B0604020202020204" pitchFamily="34" charset="0"/>
              </a:rPr>
              <a:t>During the final step, respiration briefly ceases, the glottis and vocal cords close, and the soft palate rises, all to prevent aspiration.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1074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135C7E-172A-A8C0-8E69-FD39B88AA22D}"/>
              </a:ext>
            </a:extLst>
          </p:cNvPr>
          <p:cNvSpPr>
            <a:spLocks noGrp="1"/>
          </p:cNvSpPr>
          <p:nvPr>
            <p:ph idx="1"/>
          </p:nvPr>
        </p:nvSpPr>
        <p:spPr>
          <a:xfrm>
            <a:off x="645459" y="131481"/>
            <a:ext cx="10901082" cy="6134847"/>
          </a:xfrm>
        </p:spPr>
        <p:txBody>
          <a:bodyPr>
            <a:noAutofit/>
          </a:bodyPr>
          <a:lstStyle/>
          <a:p>
            <a:pPr>
              <a:lnSpc>
                <a:spcPct val="150000"/>
              </a:lnSpc>
            </a:pPr>
            <a:r>
              <a:rPr lang="fa-IR" sz="2400" b="1" dirty="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Gastrointestinal causes of chronic nausea and vomiting</a:t>
            </a:r>
            <a:r>
              <a:rPr lang="en-US" sz="2400" b="1" dirty="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fa-IR" sz="2400" b="1" dirty="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include:</a:t>
            </a:r>
          </a:p>
          <a:p>
            <a:pPr marL="514350" indent="-514350">
              <a:lnSpc>
                <a:spcPct val="150000"/>
              </a:lnSpc>
              <a:buFont typeface="+mj-lt"/>
              <a:buAutoNum type="arabicPeriod"/>
            </a:pPr>
            <a:r>
              <a:rPr lang="fa-IR" sz="2000" dirty="0">
                <a:latin typeface="Arial Unicode MS" panose="020B0604020202020204" pitchFamily="34" charset="-128"/>
                <a:ea typeface="Arial Unicode MS" panose="020B0604020202020204" pitchFamily="34" charset="-128"/>
                <a:cs typeface="Arial Unicode MS" panose="020B0604020202020204" pitchFamily="34" charset="-128"/>
              </a:rPr>
              <a:t> GP </a:t>
            </a:r>
          </a:p>
          <a:p>
            <a:pPr marL="514350" indent="-514350">
              <a:lnSpc>
                <a:spcPct val="150000"/>
              </a:lnSpc>
              <a:buFont typeface="+mj-lt"/>
              <a:buAutoNum type="arabicPeriod"/>
            </a:pPr>
            <a:r>
              <a:rPr lang="fa-IR" sz="2000" dirty="0">
                <a:latin typeface="Arial Unicode MS" panose="020B0604020202020204" pitchFamily="34" charset="-128"/>
                <a:ea typeface="Arial Unicode MS" panose="020B0604020202020204" pitchFamily="34" charset="-128"/>
                <a:cs typeface="Arial Unicode MS" panose="020B0604020202020204" pitchFamily="34" charset="-128"/>
              </a:rPr>
              <a:t>Cyclic vomiting syndrome</a:t>
            </a:r>
          </a:p>
          <a:p>
            <a:pPr marL="514350" indent="-514350">
              <a:lnSpc>
                <a:spcPct val="150000"/>
              </a:lnSpc>
              <a:buFont typeface="+mj-lt"/>
              <a:buAutoNum type="arabicPeriod"/>
            </a:pPr>
            <a:r>
              <a:rPr lang="fa-IR" sz="2000" dirty="0">
                <a:latin typeface="Arial Unicode MS" panose="020B0604020202020204" pitchFamily="34" charset="-128"/>
                <a:ea typeface="Arial Unicode MS" panose="020B0604020202020204" pitchFamily="34" charset="-128"/>
                <a:cs typeface="Arial Unicode MS" panose="020B0604020202020204" pitchFamily="34" charset="-128"/>
              </a:rPr>
              <a:t> Cannabinoid hyperemesis syndrome</a:t>
            </a:r>
          </a:p>
          <a:p>
            <a:pPr marL="514350" indent="-514350">
              <a:lnSpc>
                <a:spcPct val="150000"/>
              </a:lnSpc>
              <a:buFont typeface="+mj-lt"/>
              <a:buAutoNum type="arabicPeriod"/>
            </a:pPr>
            <a:r>
              <a:rPr lang="fa-IR" sz="2000" dirty="0">
                <a:latin typeface="Arial Unicode MS" panose="020B0604020202020204" pitchFamily="34" charset="-128"/>
                <a:ea typeface="Arial Unicode MS" panose="020B0604020202020204" pitchFamily="34" charset="-128"/>
                <a:cs typeface="Arial Unicode MS" panose="020B0604020202020204" pitchFamily="34" charset="-128"/>
              </a:rPr>
              <a:t>Rapid gastric emptying
Functional dyspepsia (FD</a:t>
            </a:r>
            <a:r>
              <a:rPr lang="en-US" sz="2000">
                <a:latin typeface="Arial Unicode MS" panose="020B0604020202020204" pitchFamily="34" charset="-128"/>
                <a:ea typeface="Arial Unicode MS" panose="020B0604020202020204" pitchFamily="34" charset="-128"/>
                <a:cs typeface="Arial Unicode MS" panose="020B0604020202020204" pitchFamily="34" charset="-128"/>
              </a:rPr>
              <a:t>)</a:t>
            </a:r>
            <a:endParaRPr lang="fa-I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514350" indent="-514350">
              <a:lnSpc>
                <a:spcPct val="150000"/>
              </a:lnSpc>
              <a:buFont typeface="+mj-lt"/>
              <a:buAutoNum type="arabicPeriod"/>
            </a:pPr>
            <a:r>
              <a:rPr lang="fa-IR" sz="2000" dirty="0">
                <a:latin typeface="Arial Unicode MS" panose="020B0604020202020204" pitchFamily="34" charset="-128"/>
                <a:ea typeface="Arial Unicode MS" panose="020B0604020202020204" pitchFamily="34" charset="-128"/>
                <a:cs typeface="Arial Unicode MS" panose="020B0604020202020204" pitchFamily="34" charset="-128"/>
              </a:rPr>
              <a:t>Median arcuate ligament syndrome (MALS</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fa-IR"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514350" indent="-514350">
              <a:lnSpc>
                <a:spcPct val="150000"/>
              </a:lnSpc>
              <a:buFont typeface="+mj-lt"/>
              <a:buAutoNum type="arabicPeriod"/>
            </a:pPr>
            <a:r>
              <a:rPr lang="fa-IR" sz="2000" dirty="0">
                <a:latin typeface="Arial Unicode MS" panose="020B0604020202020204" pitchFamily="34" charset="-128"/>
                <a:ea typeface="Arial Unicode MS" panose="020B0604020202020204" pitchFamily="34" charset="-128"/>
                <a:cs typeface="Arial Unicode MS" panose="020B0604020202020204" pitchFamily="34" charset="-128"/>
              </a:rPr>
              <a:t> Superior mesenteric artery (SMA</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fa-IR" sz="2000" dirty="0">
                <a:latin typeface="Arial Unicode MS" panose="020B0604020202020204" pitchFamily="34" charset="-128"/>
                <a:ea typeface="Arial Unicode MS" panose="020B0604020202020204" pitchFamily="34" charset="-128"/>
                <a:cs typeface="Arial Unicode MS" panose="020B0604020202020204" pitchFamily="34" charset="-128"/>
              </a:rPr>
              <a:t>syndrome</a:t>
            </a:r>
          </a:p>
          <a:p>
            <a:pPr marL="514350" indent="-514350">
              <a:lnSpc>
                <a:spcPct val="150000"/>
              </a:lnSpc>
              <a:buFont typeface="+mj-lt"/>
              <a:buAutoNum type="arabicPeriod"/>
            </a:pPr>
            <a:r>
              <a:rPr lang="fa-IR" sz="2000" dirty="0">
                <a:latin typeface="Arial Unicode MS" panose="020B0604020202020204" pitchFamily="34" charset="-128"/>
                <a:ea typeface="Arial Unicode MS" panose="020B0604020202020204" pitchFamily="34" charset="-128"/>
                <a:cs typeface="Arial Unicode MS" panose="020B0604020202020204" pitchFamily="34" charset="-128"/>
              </a:rPr>
              <a:t> Gastric outlet obstruction</a:t>
            </a:r>
          </a:p>
          <a:p>
            <a:pPr marL="514350" indent="-514350">
              <a:lnSpc>
                <a:spcPct val="150000"/>
              </a:lnSpc>
              <a:buFont typeface="+mj-lt"/>
              <a:buAutoNum type="arabicPeriod"/>
            </a:pPr>
            <a:r>
              <a:rPr lang="fa-IR" sz="2000" dirty="0">
                <a:latin typeface="Arial Unicode MS" panose="020B0604020202020204" pitchFamily="34" charset="-128"/>
                <a:ea typeface="Arial Unicode MS" panose="020B0604020202020204" pitchFamily="34" charset="-128"/>
                <a:cs typeface="Arial Unicode MS" panose="020B0604020202020204" pitchFamily="34" charset="-128"/>
              </a:rPr>
              <a:t>Peptic ulcer disease
 Intestinal pseudo-obstruction</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968683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9D03AE-4DA4-6802-0A9B-CA9858BB89DF}"/>
              </a:ext>
            </a:extLst>
          </p:cNvPr>
          <p:cNvSpPr>
            <a:spLocks noGrp="1"/>
          </p:cNvSpPr>
          <p:nvPr>
            <p:ph idx="1"/>
          </p:nvPr>
        </p:nvSpPr>
        <p:spPr>
          <a:xfrm>
            <a:off x="609600" y="1828800"/>
            <a:ext cx="10820400" cy="3496376"/>
          </a:xfrm>
        </p:spPr>
        <p:txBody>
          <a:bodyPr anchor="ctr">
            <a:noAutofit/>
          </a:bodyPr>
          <a:lstStyle/>
          <a:p>
            <a:pPr marL="0" indent="0" algn="ctr">
              <a:lnSpc>
                <a:spcPct val="200000"/>
              </a:lnSpc>
              <a:buNone/>
            </a:pPr>
            <a:r>
              <a:rPr lang="fa-IR" dirty="0">
                <a:latin typeface="Arial" panose="020B0604020202020204" pitchFamily="34" charset="0"/>
                <a:cs typeface="Arial" panose="020B0604020202020204" pitchFamily="34" charset="0"/>
              </a:rPr>
              <a:t>Diagnostic evaluation of meal-related nausea and vomiting encompasses a range of testing modalities aimed at identifying underlying abnormal gastrointestinal pathophysiology.</a:t>
            </a:r>
            <a:endParaRPr lang="en-US"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7D9B4776-C510-F24C-348B-4D54A1BF7BFB}"/>
              </a:ext>
            </a:extLst>
          </p:cNvPr>
          <p:cNvSpPr>
            <a:spLocks noGrp="1"/>
          </p:cNvSpPr>
          <p:nvPr>
            <p:ph type="title"/>
          </p:nvPr>
        </p:nvSpPr>
        <p:spPr/>
        <p:txBody>
          <a:bodyPr>
            <a:normAutofit/>
          </a:bodyPr>
          <a:lstStyle/>
          <a:p>
            <a:pPr algn="ctr"/>
            <a:r>
              <a:rPr lang="fa-IR" sz="4800" b="1" dirty="0">
                <a:solidFill>
                  <a:srgbClr val="7030A0"/>
                </a:solidFill>
                <a:latin typeface="Arial" panose="020B0604020202020204" pitchFamily="34" charset="0"/>
                <a:cs typeface="Arial" panose="020B0604020202020204" pitchFamily="34" charset="0"/>
              </a:rPr>
              <a:t>Diagnostic Evaluation</a:t>
            </a:r>
            <a:endParaRPr lang="en-US" sz="4800" b="1"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9705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67D761-BAAB-A6AC-99B4-082C0C727496}"/>
              </a:ext>
            </a:extLst>
          </p:cNvPr>
          <p:cNvSpPr>
            <a:spLocks noGrp="1"/>
          </p:cNvSpPr>
          <p:nvPr>
            <p:ph sz="quarter" idx="1"/>
          </p:nvPr>
        </p:nvSpPr>
        <p:spPr>
          <a:xfrm>
            <a:off x="838201" y="228600"/>
            <a:ext cx="10875683" cy="6400800"/>
          </a:xfrm>
        </p:spPr>
        <p:txBody>
          <a:bodyPr>
            <a:noAutofit/>
          </a:bodyPr>
          <a:lstStyle/>
          <a:p>
            <a:pPr marL="914400" indent="-914400">
              <a:buFont typeface="+mj-lt"/>
              <a:buAutoNum type="arabicPeriod"/>
            </a:pPr>
            <a:r>
              <a:rPr lang="fa-IR" sz="4400" b="1" i="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EGD:</a:t>
            </a:r>
          </a:p>
          <a:p>
            <a:pPr marL="0" indent="0">
              <a:buNone/>
            </a:pPr>
            <a:r>
              <a:rPr lang="en-US" sz="3600" b="1" dirty="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t>I</a:t>
            </a:r>
            <a:r>
              <a:rPr lang="fa-IR" sz="3600" b="1" dirty="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t>ndications</a:t>
            </a:r>
            <a:r>
              <a:rPr lang="fa-IR" sz="2400" dirty="0">
                <a:latin typeface="Arial Unicode MS" panose="020B0604020202020204" pitchFamily="34" charset="-128"/>
                <a:ea typeface="Arial Unicode MS" panose="020B0604020202020204" pitchFamily="34" charset="-128"/>
                <a:cs typeface="Arial Unicode MS" panose="020B0604020202020204" pitchFamily="34" charset="-128"/>
              </a:rPr>
              <a:t>:</a:t>
            </a:r>
          </a:p>
          <a:p>
            <a:pPr marL="514350" indent="-514350">
              <a:buFont typeface="+mj-lt"/>
              <a:buAutoNum type="arabicPeriod"/>
            </a:pPr>
            <a:r>
              <a:rPr lang="en-US" sz="2400" b="1"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P</a:t>
            </a:r>
            <a:r>
              <a:rPr lang="fa-IR" sz="2400" b="1"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ertinent physical examination findings</a:t>
            </a:r>
          </a:p>
          <a:p>
            <a:pPr marL="514350" indent="-514350">
              <a:buFont typeface="+mj-lt"/>
              <a:buAutoNum type="arabicPeriod"/>
            </a:pPr>
            <a:r>
              <a:rPr lang="fa-IR" sz="2400" b="1"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family history of  IBD</a:t>
            </a:r>
          </a:p>
          <a:p>
            <a:pPr marL="514350" indent="-514350">
              <a:buFont typeface="+mj-lt"/>
              <a:buAutoNum type="arabicPeriod"/>
            </a:pPr>
            <a:r>
              <a:rPr lang="en-US" sz="2400" b="1"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A</a:t>
            </a:r>
            <a:r>
              <a:rPr lang="fa-IR" sz="2400" b="1"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larm features </a:t>
            </a:r>
            <a:r>
              <a:rPr lang="fa-IR" sz="2000" b="1"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a:t>
            </a:r>
          </a:p>
          <a:p>
            <a:r>
              <a:rPr lang="fa-IR" sz="2400" dirty="0">
                <a:latin typeface="Arial Unicode MS" panose="020B0604020202020204" pitchFamily="34" charset="-128"/>
                <a:ea typeface="Arial Unicode MS" panose="020B0604020202020204" pitchFamily="34" charset="-128"/>
                <a:cs typeface="Arial Unicode MS" panose="020B0604020202020204" pitchFamily="34" charset="-128"/>
              </a:rPr>
              <a:t> recurrent vomiting</a:t>
            </a:r>
          </a:p>
          <a:p>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G</a:t>
            </a:r>
            <a:r>
              <a:rPr lang="fa-IR" sz="2400" dirty="0">
                <a:latin typeface="Arial Unicode MS" panose="020B0604020202020204" pitchFamily="34" charset="-128"/>
                <a:ea typeface="Arial Unicode MS" panose="020B0604020202020204" pitchFamily="34" charset="-128"/>
                <a:cs typeface="Arial Unicode MS" panose="020B0604020202020204" pitchFamily="34" charset="-128"/>
              </a:rPr>
              <a:t>astrointestinal breeding</a:t>
            </a:r>
          </a:p>
          <a:p>
            <a:r>
              <a:rPr lang="fa-IR" sz="2400" dirty="0">
                <a:latin typeface="Arial Unicode MS" panose="020B0604020202020204" pitchFamily="34" charset="-128"/>
                <a:ea typeface="Arial Unicode MS" panose="020B0604020202020204" pitchFamily="34" charset="-128"/>
                <a:cs typeface="Arial Unicode MS" panose="020B0604020202020204" pitchFamily="34" charset="-128"/>
              </a:rPr>
              <a:t>unintentional weight loss</a:t>
            </a:r>
          </a:p>
          <a:p>
            <a:r>
              <a:rPr lang="fa-IR" sz="2400" dirty="0">
                <a:latin typeface="Arial Unicode MS" panose="020B0604020202020204" pitchFamily="34" charset="-128"/>
                <a:ea typeface="Arial Unicode MS" panose="020B0604020202020204" pitchFamily="34" charset="-128"/>
                <a:cs typeface="Arial Unicode MS" panose="020B0604020202020204" pitchFamily="34" charset="-128"/>
              </a:rPr>
              <a:t>Dysphagia
Odynophagia
Unexplained iron deficiency anemia
Palpable mass or lymphadenopathy
Family history of upper gastrointestinal cancer</a:t>
            </a:r>
          </a:p>
        </p:txBody>
      </p:sp>
    </p:spTree>
    <p:extLst>
      <p:ext uri="{BB962C8B-B14F-4D97-AF65-F5344CB8AC3E}">
        <p14:creationId xmlns:p14="http://schemas.microsoft.com/office/powerpoint/2010/main" val="147283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FC794A-1EAF-2678-C5B0-DFC33740FABA}"/>
              </a:ext>
            </a:extLst>
          </p:cNvPr>
          <p:cNvSpPr>
            <a:spLocks noGrp="1"/>
          </p:cNvSpPr>
          <p:nvPr>
            <p:ph idx="1"/>
          </p:nvPr>
        </p:nvSpPr>
        <p:spPr>
          <a:xfrm>
            <a:off x="838200" y="1066804"/>
            <a:ext cx="10515600" cy="5110163"/>
          </a:xfrm>
        </p:spPr>
        <p:txBody>
          <a:bodyPr/>
          <a:lstStyle/>
          <a:p>
            <a:pPr>
              <a:lnSpc>
                <a:spcPct val="200000"/>
              </a:lnSpc>
            </a:pPr>
            <a:r>
              <a:rPr lang="fa-IR" sz="3200" dirty="0">
                <a:solidFill>
                  <a:srgbClr val="0070C0"/>
                </a:solidFill>
                <a:latin typeface="Arial" panose="020B0604020202020204" pitchFamily="34" charset="0"/>
                <a:cs typeface="Arial" panose="020B0604020202020204" pitchFamily="34" charset="0"/>
              </a:rPr>
              <a:t>Potential etiologies identify via EGD include</a:t>
            </a:r>
            <a:r>
              <a:rPr lang="fa-IR" dirty="0">
                <a:latin typeface="Arial" panose="020B0604020202020204" pitchFamily="34" charset="0"/>
                <a:cs typeface="Arial" panose="020B0604020202020204" pitchFamily="34" charset="0"/>
              </a:rPr>
              <a:t>:</a:t>
            </a:r>
          </a:p>
          <a:p>
            <a:pPr marL="514350" indent="-514350">
              <a:lnSpc>
                <a:spcPct val="200000"/>
              </a:lnSpc>
              <a:buFont typeface="+mj-lt"/>
              <a:buAutoNum type="arabicPeriod"/>
            </a:pPr>
            <a:r>
              <a:rPr lang="fa-IR" dirty="0">
                <a:latin typeface="Arial" panose="020B0604020202020204" pitchFamily="34" charset="0"/>
                <a:cs typeface="Arial" panose="020B0604020202020204" pitchFamily="34" charset="0"/>
              </a:rPr>
              <a:t> peptic ulcer disease</a:t>
            </a:r>
          </a:p>
          <a:p>
            <a:pPr marL="514350" indent="-514350">
              <a:lnSpc>
                <a:spcPct val="200000"/>
              </a:lnSpc>
              <a:buFont typeface="+mj-lt"/>
              <a:buAutoNum type="arabicPeriod"/>
            </a:pPr>
            <a:r>
              <a:rPr lang="fa-IR" dirty="0">
                <a:latin typeface="Arial" panose="020B0604020202020204" pitchFamily="34" charset="0"/>
                <a:cs typeface="Arial" panose="020B0604020202020204" pitchFamily="34" charset="0"/>
              </a:rPr>
              <a:t>gastric outlet obstruction</a:t>
            </a:r>
          </a:p>
          <a:p>
            <a:pPr marL="514350" indent="-514350">
              <a:lnSpc>
                <a:spcPct val="200000"/>
              </a:lnSpc>
              <a:buFont typeface="+mj-lt"/>
              <a:buAutoNum type="arabicPeriod"/>
            </a:pPr>
            <a:r>
              <a:rPr lang="fa-IR" dirty="0">
                <a:latin typeface="Arial" panose="020B0604020202020204" pitchFamily="34" charset="0"/>
                <a:cs typeface="Arial" panose="020B0604020202020204" pitchFamily="34" charset="0"/>
              </a:rPr>
              <a:t>Helicobacter pylori infection</a:t>
            </a:r>
          </a:p>
          <a:p>
            <a:pPr marL="514350" indent="-514350">
              <a:lnSpc>
                <a:spcPct val="200000"/>
              </a:lnSpc>
              <a:buFont typeface="+mj-lt"/>
              <a:buAutoNum type="arabicPeriod"/>
            </a:pPr>
            <a:r>
              <a:rPr lang="fa-IR" dirty="0">
                <a:latin typeface="Arial" panose="020B0604020202020204" pitchFamily="34" charset="0"/>
                <a:cs typeface="Arial" panose="020B0604020202020204" pitchFamily="34" charset="0"/>
              </a:rPr>
              <a:t> celiac disease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6768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023960-E19B-73BC-1EEF-61D2A3B4B655}"/>
              </a:ext>
            </a:extLst>
          </p:cNvPr>
          <p:cNvSpPr>
            <a:spLocks noGrp="1"/>
          </p:cNvSpPr>
          <p:nvPr>
            <p:ph idx="1"/>
          </p:nvPr>
        </p:nvSpPr>
        <p:spPr>
          <a:xfrm>
            <a:off x="304800" y="669365"/>
            <a:ext cx="11576424" cy="5507598"/>
          </a:xfrm>
        </p:spPr>
        <p:txBody>
          <a:bodyPr anchor="t"/>
          <a:lstStyle/>
          <a:p>
            <a:pPr marL="457200" lvl="1" indent="0">
              <a:lnSpc>
                <a:spcPct val="200000"/>
              </a:lnSpc>
              <a:buNone/>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fa-IR"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Upper Gastrointestinal Radiographic Series and Small Bowel </a:t>
            </a:r>
            <a:r>
              <a:rPr lang="en-US"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Follow-Through</a:t>
            </a:r>
            <a:endParaRPr lang="fa-IR"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lvl="1">
              <a:lnSpc>
                <a:spcPct val="200000"/>
              </a:lnSpc>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V</a:t>
            </a:r>
            <a:r>
              <a:rPr lang="fa-IR" dirty="0">
                <a:latin typeface="Arial Unicode MS" panose="020B0604020202020204" pitchFamily="34" charset="-128"/>
                <a:ea typeface="Arial Unicode MS" panose="020B0604020202020204" pitchFamily="34" charset="-128"/>
                <a:cs typeface="Arial Unicode MS" panose="020B0604020202020204" pitchFamily="34" charset="-128"/>
              </a:rPr>
              <a:t>aluable in detecting mucosal lesions as well as SMA syndrome in patients with meal-related nausea and vomiting.</a:t>
            </a:r>
          </a:p>
          <a:p>
            <a:pPr lvl="1">
              <a:lnSpc>
                <a:spcPct val="200000"/>
              </a:lnSpc>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 Small bowel follow-through aids in identifying high-grade obstructions and can also provide information regarding small bowel transit time,contributing to the diagnostic workup .</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652631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AC0D5-83B6-198E-885C-E5A3EE1B1A40}"/>
              </a:ext>
            </a:extLst>
          </p:cNvPr>
          <p:cNvSpPr>
            <a:spLocks noGrp="1"/>
          </p:cNvSpPr>
          <p:nvPr>
            <p:ph type="ctrTitle"/>
          </p:nvPr>
        </p:nvSpPr>
        <p:spPr>
          <a:xfrm>
            <a:off x="1143009" y="838200"/>
            <a:ext cx="9741647" cy="2145552"/>
          </a:xfrm>
        </p:spPr>
        <p:txBody>
          <a:bodyPr>
            <a:normAutofit/>
          </a:bodyPr>
          <a:lstStyle/>
          <a:p>
            <a:r>
              <a:rPr lang="fa-IR" sz="5400" b="1" dirty="0">
                <a:solidFill>
                  <a:srgbClr val="002060"/>
                </a:solidFill>
                <a:latin typeface="Arial" panose="020B0604020202020204" pitchFamily="34" charset="0"/>
                <a:cs typeface="Arial" panose="020B0604020202020204" pitchFamily="34" charset="0"/>
              </a:rPr>
              <a:t>Approach to Meal-Related Nausea and Vomiting</a:t>
            </a:r>
            <a:endParaRPr lang="en-US" sz="5400" b="1" dirty="0">
              <a:solidFill>
                <a:srgbClr val="002060"/>
              </a:solidFill>
              <a:latin typeface="Arial" panose="020B0604020202020204" pitchFamily="34" charset="0"/>
              <a:cs typeface="Arial" panose="020B0604020202020204" pitchFamily="34" charset="0"/>
            </a:endParaRPr>
          </a:p>
        </p:txBody>
      </p:sp>
      <p:sp>
        <p:nvSpPr>
          <p:cNvPr id="3" name="Rectangle 2"/>
          <p:cNvSpPr/>
          <p:nvPr/>
        </p:nvSpPr>
        <p:spPr>
          <a:xfrm>
            <a:off x="180108" y="5029200"/>
            <a:ext cx="4849091" cy="1569660"/>
          </a:xfrm>
          <a:prstGeom prst="rect">
            <a:avLst/>
          </a:prstGeom>
        </p:spPr>
        <p:txBody>
          <a:bodyPr wrap="square">
            <a:spAutoFit/>
          </a:bodyPr>
          <a:lstStyle/>
          <a:p>
            <a:pPr algn="ctr"/>
            <a:r>
              <a:rPr lang="en-US" sz="2400" b="1" dirty="0"/>
              <a:t>“An article from Mayo clinic”</a:t>
            </a:r>
          </a:p>
          <a:p>
            <a:pPr algn="ctr"/>
            <a:r>
              <a:rPr lang="en-US" sz="2400" b="1" dirty="0"/>
              <a:t>Prepared by Dr.M.Reza Zaki</a:t>
            </a:r>
          </a:p>
          <a:p>
            <a:pPr algn="ctr"/>
            <a:r>
              <a:rPr lang="en-US" sz="2400" b="1" dirty="0"/>
              <a:t>Firozgar hospital</a:t>
            </a:r>
          </a:p>
          <a:p>
            <a:pPr algn="ctr"/>
            <a:r>
              <a:rPr lang="en-US" sz="2400" b="1" dirty="0"/>
              <a:t>20.12.1403</a:t>
            </a:r>
            <a:endParaRPr lang="fa-IR" sz="2400" b="1" dirty="0"/>
          </a:p>
        </p:txBody>
      </p:sp>
    </p:spTree>
    <p:extLst>
      <p:ext uri="{BB962C8B-B14F-4D97-AF65-F5344CB8AC3E}">
        <p14:creationId xmlns:p14="http://schemas.microsoft.com/office/powerpoint/2010/main" val="2309453011"/>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711547-71F8-C274-0762-3DB988B1F2EB}"/>
              </a:ext>
            </a:extLst>
          </p:cNvPr>
          <p:cNvSpPr>
            <a:spLocks noGrp="1"/>
          </p:cNvSpPr>
          <p:nvPr>
            <p:ph idx="1"/>
          </p:nvPr>
        </p:nvSpPr>
        <p:spPr>
          <a:xfrm>
            <a:off x="609603" y="533400"/>
            <a:ext cx="11427012" cy="5791200"/>
          </a:xfrm>
        </p:spPr>
        <p:txBody>
          <a:bodyPr anchor="t">
            <a:noAutofit/>
          </a:bodyPr>
          <a:lstStyle/>
          <a:p>
            <a:pPr marL="0" indent="0">
              <a:lnSpc>
                <a:spcPct val="200000"/>
              </a:lnSpc>
              <a:buNone/>
            </a:pPr>
            <a:r>
              <a:rPr lang="fa-IR" sz="2400" dirty="0">
                <a:latin typeface="Arial" panose="020B0604020202020204" pitchFamily="34" charset="0"/>
                <a:cs typeface="Arial" panose="020B0604020202020204" pitchFamily="34" charset="0"/>
              </a:rPr>
              <a:t> </a:t>
            </a:r>
            <a:r>
              <a:rPr lang="fa-IR" sz="2400" b="1" dirty="0">
                <a:solidFill>
                  <a:srgbClr val="C00000"/>
                </a:solidFill>
                <a:latin typeface="Arial" panose="020B0604020202020204" pitchFamily="34" charset="0"/>
                <a:cs typeface="Arial" panose="020B0604020202020204" pitchFamily="34" charset="0"/>
              </a:rPr>
              <a:t>Mesenteric Ultrasound</a:t>
            </a:r>
            <a:endParaRPr lang="fa-IR" sz="2400" dirty="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
            </a:pPr>
            <a:r>
              <a:rPr lang="fa-IR" sz="2400" dirty="0">
                <a:latin typeface="Arial" panose="020B0604020202020204" pitchFamily="34" charset="0"/>
                <a:cs typeface="Arial" panose="020B0604020202020204" pitchFamily="34" charset="0"/>
              </a:rPr>
              <a:t> identifying stenosis of the celiac artery, SMA, and inferior mesenteric artery  </a:t>
            </a:r>
            <a:endParaRPr lang="en-US" sz="2400" dirty="0">
              <a:latin typeface="Arial" panose="020B0604020202020204" pitchFamily="34" charset="0"/>
              <a:cs typeface="Arial" panose="020B0604020202020204" pitchFamily="34" charset="0"/>
            </a:endParaRPr>
          </a:p>
          <a:p>
            <a:pPr>
              <a:lnSpc>
                <a:spcPct val="200000"/>
              </a:lnSpc>
              <a:buFont typeface="Wingdings" panose="05000000000000000000" pitchFamily="2" charset="2"/>
              <a:buChar char="§"/>
            </a:pPr>
            <a:r>
              <a:rPr lang="en-US" sz="2400" dirty="0">
                <a:latin typeface="Arial" panose="020B0604020202020204" pitchFamily="34" charset="0"/>
                <a:cs typeface="Arial" panose="020B0604020202020204" pitchFamily="34" charset="0"/>
              </a:rPr>
              <a:t>Particularly useful in cases of suspected mesenteric ischemia or MALS </a:t>
            </a:r>
            <a:endParaRPr lang="fa-IR" sz="2400" dirty="0">
              <a:latin typeface="Arial" panose="020B0604020202020204" pitchFamily="34" charset="0"/>
              <a:cs typeface="Arial" panose="020B0604020202020204" pitchFamily="34" charset="0"/>
            </a:endParaRPr>
          </a:p>
          <a:p>
            <a:pPr marL="0" indent="0">
              <a:lnSpc>
                <a:spcPct val="200000"/>
              </a:lnSpc>
              <a:buNone/>
            </a:pPr>
            <a:r>
              <a:rPr lang="en-US" sz="2400" dirty="0">
                <a:latin typeface="Arial" panose="020B0604020202020204" pitchFamily="34" charset="0"/>
                <a:cs typeface="Arial" panose="020B0604020202020204" pitchFamily="34" charset="0"/>
              </a:rPr>
              <a:t>Can be used as a screening tool, as it is safe, noninvasive, relatively inexpensive, and generally well tolerated.</a:t>
            </a:r>
          </a:p>
        </p:txBody>
      </p:sp>
    </p:spTree>
    <p:extLst>
      <p:ext uri="{BB962C8B-B14F-4D97-AF65-F5344CB8AC3E}">
        <p14:creationId xmlns:p14="http://schemas.microsoft.com/office/powerpoint/2010/main" val="574341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8FDECA-628B-18BF-6C49-FB33BFC1781A}"/>
              </a:ext>
            </a:extLst>
          </p:cNvPr>
          <p:cNvSpPr>
            <a:spLocks noGrp="1"/>
          </p:cNvSpPr>
          <p:nvPr>
            <p:ph idx="1"/>
          </p:nvPr>
        </p:nvSpPr>
        <p:spPr>
          <a:xfrm>
            <a:off x="533400" y="838200"/>
            <a:ext cx="10820400" cy="5338763"/>
          </a:xfrm>
        </p:spPr>
        <p:txBody>
          <a:bodyPr>
            <a:normAutofit/>
          </a:bodyPr>
          <a:lstStyle/>
          <a:p>
            <a:pPr marL="0" indent="0">
              <a:lnSpc>
                <a:spcPct val="200000"/>
              </a:lnSpc>
              <a:buNone/>
            </a:pPr>
            <a:r>
              <a:rPr lang="en-US"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Computed Tomography or Magnetic Resonance Enterography</a:t>
            </a:r>
          </a:p>
          <a:p>
            <a:pPr>
              <a:lnSpc>
                <a:spcPct val="200000"/>
              </a:lnSpc>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Identifying intestinal obstruction or strictures, which can be seen in patients with IBD or prior surgery or radiation.</a:t>
            </a:r>
          </a:p>
          <a:p>
            <a:pPr>
              <a:lnSpc>
                <a:spcPct val="200000"/>
              </a:lnSpc>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may also detect extraluminal compression by abdominal or pelvic masses.</a:t>
            </a:r>
          </a:p>
          <a:p>
            <a:pPr marL="0" indent="0">
              <a:lnSpc>
                <a:spcPct val="200000"/>
              </a:lnSpc>
              <a:buNone/>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MR imaging is preferred in younger patients.</a:t>
            </a:r>
          </a:p>
        </p:txBody>
      </p:sp>
    </p:spTree>
    <p:extLst>
      <p:ext uri="{BB962C8B-B14F-4D97-AF65-F5344CB8AC3E}">
        <p14:creationId xmlns:p14="http://schemas.microsoft.com/office/powerpoint/2010/main" val="980038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19DF93-1FB0-1E34-8FAE-3DB75936A05A}"/>
              </a:ext>
            </a:extLst>
          </p:cNvPr>
          <p:cNvSpPr>
            <a:spLocks noGrp="1"/>
          </p:cNvSpPr>
          <p:nvPr>
            <p:ph idx="1"/>
          </p:nvPr>
        </p:nvSpPr>
        <p:spPr>
          <a:xfrm>
            <a:off x="457200" y="609612"/>
            <a:ext cx="11201400" cy="5567363"/>
          </a:xfrm>
        </p:spPr>
        <p:txBody>
          <a:bodyPr>
            <a:normAutofit lnSpcReduction="10000"/>
          </a:bodyPr>
          <a:lstStyle/>
          <a:p>
            <a:pPr marL="0" indent="0">
              <a:lnSpc>
                <a:spcPct val="200000"/>
              </a:lnSpc>
              <a:buNone/>
            </a:pPr>
            <a:r>
              <a:rPr lang="en-US" b="1" dirty="0">
                <a:solidFill>
                  <a:srgbClr val="C00000"/>
                </a:solidFill>
                <a:latin typeface="Arial Narrow" panose="020B0606020202030204" pitchFamily="34" charset="0"/>
              </a:rPr>
              <a:t>Gastric Emptying Scintigraphy</a:t>
            </a:r>
          </a:p>
          <a:p>
            <a:pPr>
              <a:lnSpc>
                <a:spcPct val="200000"/>
              </a:lnSpc>
            </a:pPr>
            <a:r>
              <a:rPr lang="en-US" dirty="0">
                <a:latin typeface="Arial Narrow" panose="020B0606020202030204" pitchFamily="34" charset="0"/>
              </a:rPr>
              <a:t>Gold standard for assessing gastric emptying. </a:t>
            </a:r>
          </a:p>
          <a:p>
            <a:pPr>
              <a:lnSpc>
                <a:spcPct val="200000"/>
              </a:lnSpc>
            </a:pPr>
            <a:r>
              <a:rPr lang="en-US" dirty="0">
                <a:latin typeface="Arial Narrow" panose="020B0606020202030204" pitchFamily="34" charset="0"/>
              </a:rPr>
              <a:t>This diagnostic method requires participants to consume a standardized meal ideally within 10 minutes. Following ingestion, patients undergo gastric scintigraphy, during which the residual volume of the meal within the stomach is measured through evaluation of anterior and posterior images at baseline, 1, 2, 3, and 4 hours postprandially.</a:t>
            </a:r>
          </a:p>
        </p:txBody>
      </p:sp>
    </p:spTree>
    <p:extLst>
      <p:ext uri="{BB962C8B-B14F-4D97-AF65-F5344CB8AC3E}">
        <p14:creationId xmlns:p14="http://schemas.microsoft.com/office/powerpoint/2010/main" val="2888763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880D0-F065-3DE3-6828-19E6CF6A8B33}"/>
              </a:ext>
            </a:extLst>
          </p:cNvPr>
          <p:cNvSpPr>
            <a:spLocks noGrp="1"/>
          </p:cNvSpPr>
          <p:nvPr>
            <p:ph type="title"/>
          </p:nvPr>
        </p:nvSpPr>
        <p:spPr>
          <a:xfrm>
            <a:off x="1600207" y="228612"/>
            <a:ext cx="9634071" cy="1113117"/>
          </a:xfrm>
        </p:spPr>
        <p:txBody>
          <a:bodyPr anchor="ctr">
            <a:normAutofit/>
          </a:bodyPr>
          <a:lstStyle/>
          <a:p>
            <a:pPr algn="ctr"/>
            <a:r>
              <a:rPr lang="en-US" sz="4800" b="1" dirty="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t>Specific Disorders and Treatments</a:t>
            </a:r>
          </a:p>
        </p:txBody>
      </p:sp>
      <p:sp>
        <p:nvSpPr>
          <p:cNvPr id="3" name="Content Placeholder 2">
            <a:extLst>
              <a:ext uri="{FF2B5EF4-FFF2-40B4-BE49-F238E27FC236}">
                <a16:creationId xmlns:a16="http://schemas.microsoft.com/office/drawing/2014/main" id="{95C5FE18-4876-005F-8FDB-C1F268F98113}"/>
              </a:ext>
            </a:extLst>
          </p:cNvPr>
          <p:cNvSpPr>
            <a:spLocks noGrp="1"/>
          </p:cNvSpPr>
          <p:nvPr>
            <p:ph sz="quarter" idx="1"/>
          </p:nvPr>
        </p:nvSpPr>
        <p:spPr>
          <a:xfrm>
            <a:off x="381000" y="1600201"/>
            <a:ext cx="11171517" cy="4710953"/>
          </a:xfrm>
        </p:spPr>
        <p:txBody>
          <a:bodyPr>
            <a:normAutofit fontScale="92500"/>
          </a:bodyPr>
          <a:lstStyle/>
          <a:p>
            <a:pPr marL="514350" indent="-514350">
              <a:lnSpc>
                <a:spcPct val="150000"/>
              </a:lnSpc>
              <a:buFont typeface="+mj-lt"/>
              <a:buAutoNum type="arabicPeriod"/>
            </a:pPr>
            <a:r>
              <a:rPr lang="en-US" b="1" dirty="0">
                <a:solidFill>
                  <a:srgbClr val="C00000"/>
                </a:solidFill>
                <a:latin typeface="Arial" panose="020B0604020202020204" pitchFamily="34" charset="0"/>
                <a:cs typeface="Arial" panose="020B0604020202020204" pitchFamily="34" charset="0"/>
              </a:rPr>
              <a:t>Gastroparesis:</a:t>
            </a:r>
          </a:p>
          <a:p>
            <a:pPr>
              <a:lnSpc>
                <a:spcPct val="150000"/>
              </a:lnSpc>
            </a:pPr>
            <a:r>
              <a:rPr lang="en-US" dirty="0">
                <a:latin typeface="Arial" panose="020B0604020202020204" pitchFamily="34" charset="0"/>
                <a:cs typeface="Arial" panose="020B0604020202020204" pitchFamily="34" charset="0"/>
              </a:rPr>
              <a:t>GP is defined by upper gastrointestinal symptoms (nausea, vomiting, abdominal pain, early satiety, and/or bloating) in the setting of an objectively measured delay in gastric emptying and in the absence of mechanical obstruction.</a:t>
            </a:r>
          </a:p>
          <a:p>
            <a:pPr>
              <a:lnSpc>
                <a:spcPct val="150000"/>
              </a:lnSpc>
            </a:pPr>
            <a:r>
              <a:rPr lang="en-US" dirty="0">
                <a:latin typeface="Arial" panose="020B0604020202020204" pitchFamily="34" charset="0"/>
                <a:cs typeface="Arial" panose="020B0604020202020204" pitchFamily="34" charset="0"/>
              </a:rPr>
              <a:t>Because delayed gastric emptying is the defining feature of GP, the act of eating is inherently problematic for patients with this condition; as such, GP is frequently considered in the evaluation of meal-related nausea and vomiting. </a:t>
            </a:r>
          </a:p>
        </p:txBody>
      </p:sp>
    </p:spTree>
    <p:extLst>
      <p:ext uri="{BB962C8B-B14F-4D97-AF65-F5344CB8AC3E}">
        <p14:creationId xmlns:p14="http://schemas.microsoft.com/office/powerpoint/2010/main" val="252063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0B6EF10-B77C-D98D-7D6D-07533C746E96}"/>
              </a:ext>
            </a:extLst>
          </p:cNvPr>
          <p:cNvSpPr/>
          <p:nvPr/>
        </p:nvSpPr>
        <p:spPr>
          <a:xfrm>
            <a:off x="2331793" y="152400"/>
            <a:ext cx="6368979" cy="881150"/>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a-IR" sz="2800" b="1" dirty="0">
                <a:solidFill>
                  <a:schemeClr val="tx1"/>
                </a:solidFill>
                <a:latin typeface="Arial" panose="020B0604020202020204" pitchFamily="34" charset="0"/>
                <a:cs typeface="Arial" panose="020B0604020202020204" pitchFamily="34" charset="0"/>
              </a:rPr>
              <a:t>Meal-related nausea and vomiting</a:t>
            </a:r>
            <a:endParaRPr lang="en-US" sz="2800" b="1" dirty="0">
              <a:solidFill>
                <a:schemeClr val="tx1"/>
              </a:solidFill>
              <a:latin typeface="Arial" panose="020B0604020202020204" pitchFamily="34" charset="0"/>
              <a:cs typeface="Arial" panose="020B0604020202020204" pitchFamily="34" charset="0"/>
            </a:endParaRPr>
          </a:p>
        </p:txBody>
      </p:sp>
      <p:sp>
        <p:nvSpPr>
          <p:cNvPr id="5" name="Arrow: Down 4">
            <a:extLst>
              <a:ext uri="{FF2B5EF4-FFF2-40B4-BE49-F238E27FC236}">
                <a16:creationId xmlns:a16="http://schemas.microsoft.com/office/drawing/2014/main" id="{F463F332-7CC1-4026-4003-E1184250A96E}"/>
              </a:ext>
            </a:extLst>
          </p:cNvPr>
          <p:cNvSpPr/>
          <p:nvPr/>
        </p:nvSpPr>
        <p:spPr>
          <a:xfrm>
            <a:off x="5267209" y="1044592"/>
            <a:ext cx="581243" cy="100733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6D6E65FD-A36A-C360-2803-CB19D4FD9F8B}"/>
              </a:ext>
            </a:extLst>
          </p:cNvPr>
          <p:cNvSpPr>
            <a:spLocks noGrp="1"/>
          </p:cNvSpPr>
          <p:nvPr>
            <p:ph idx="1"/>
          </p:nvPr>
        </p:nvSpPr>
        <p:spPr>
          <a:xfrm>
            <a:off x="2701365" y="2051924"/>
            <a:ext cx="5629835" cy="123514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oAutofit/>
          </a:bodyPr>
          <a:lstStyle/>
          <a:p>
            <a:pPr marL="0" indent="0" algn="ctr">
              <a:buNone/>
            </a:pPr>
            <a:r>
              <a:rPr lang="fa-IR" sz="2400" b="1" dirty="0">
                <a:solidFill>
                  <a:schemeClr val="tx1"/>
                </a:solidFill>
                <a:latin typeface="Arial" panose="020B0604020202020204" pitchFamily="34" charset="0"/>
                <a:cs typeface="Arial" panose="020B0604020202020204" pitchFamily="34" charset="0"/>
              </a:rPr>
              <a:t>Risk factors for delayed gastric emptying 
(diabetes, surgery, medications(</a:t>
            </a:r>
            <a:endParaRPr lang="en-US" sz="2400" b="1" dirty="0">
              <a:solidFill>
                <a:schemeClr val="tx1"/>
              </a:solidFill>
              <a:latin typeface="Arial" panose="020B0604020202020204" pitchFamily="34" charset="0"/>
              <a:cs typeface="Arial" panose="020B0604020202020204" pitchFamily="34" charset="0"/>
            </a:endParaRPr>
          </a:p>
        </p:txBody>
      </p:sp>
      <p:sp>
        <p:nvSpPr>
          <p:cNvPr id="3" name="Arrow: Down 2">
            <a:extLst>
              <a:ext uri="{FF2B5EF4-FFF2-40B4-BE49-F238E27FC236}">
                <a16:creationId xmlns:a16="http://schemas.microsoft.com/office/drawing/2014/main" id="{8F99C77A-2618-E5BE-E1EB-5C96D4DB8E38}"/>
              </a:ext>
            </a:extLst>
          </p:cNvPr>
          <p:cNvSpPr/>
          <p:nvPr/>
        </p:nvSpPr>
        <p:spPr>
          <a:xfrm>
            <a:off x="5160412" y="3287061"/>
            <a:ext cx="843221" cy="66939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FB5186B-712D-A674-9457-2FD97D158A6B}"/>
              </a:ext>
            </a:extLst>
          </p:cNvPr>
          <p:cNvSpPr/>
          <p:nvPr/>
        </p:nvSpPr>
        <p:spPr>
          <a:xfrm>
            <a:off x="3824549" y="3956464"/>
            <a:ext cx="3514947" cy="94759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Gastric emptying study</a:t>
            </a:r>
          </a:p>
        </p:txBody>
      </p:sp>
      <p:sp>
        <p:nvSpPr>
          <p:cNvPr id="10" name="Arrow: Down 9">
            <a:extLst>
              <a:ext uri="{FF2B5EF4-FFF2-40B4-BE49-F238E27FC236}">
                <a16:creationId xmlns:a16="http://schemas.microsoft.com/office/drawing/2014/main" id="{C03DD486-7288-0F17-B802-ECD067DB8E49}"/>
              </a:ext>
            </a:extLst>
          </p:cNvPr>
          <p:cNvSpPr/>
          <p:nvPr/>
        </p:nvSpPr>
        <p:spPr>
          <a:xfrm>
            <a:off x="5136220" y="4904061"/>
            <a:ext cx="843221" cy="66939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1C2A08-638D-A1D9-4B45-690D3CE92DAC}"/>
              </a:ext>
            </a:extLst>
          </p:cNvPr>
          <p:cNvSpPr/>
          <p:nvPr/>
        </p:nvSpPr>
        <p:spPr>
          <a:xfrm>
            <a:off x="3824549" y="5573454"/>
            <a:ext cx="3514947" cy="94759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Gastroparesis?</a:t>
            </a:r>
          </a:p>
        </p:txBody>
      </p:sp>
    </p:spTree>
    <p:extLst>
      <p:ext uri="{BB962C8B-B14F-4D97-AF65-F5344CB8AC3E}">
        <p14:creationId xmlns:p14="http://schemas.microsoft.com/office/powerpoint/2010/main" val="38311172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F19470-08BC-913C-6843-19DB6E26DAA8}"/>
              </a:ext>
            </a:extLst>
          </p:cNvPr>
          <p:cNvSpPr>
            <a:spLocks noGrp="1"/>
          </p:cNvSpPr>
          <p:nvPr>
            <p:ph sz="quarter" idx="1"/>
          </p:nvPr>
        </p:nvSpPr>
        <p:spPr>
          <a:xfrm>
            <a:off x="457200" y="457206"/>
            <a:ext cx="11430000" cy="6188635"/>
          </a:xfrm>
        </p:spPr>
        <p:txBody>
          <a:bodyPr>
            <a:normAutofit fontScale="62500" lnSpcReduction="20000"/>
          </a:bodyPr>
          <a:lstStyle/>
          <a:p>
            <a:pPr marL="0" indent="0">
              <a:lnSpc>
                <a:spcPct val="160000"/>
              </a:lnSpc>
              <a:buNone/>
            </a:pPr>
            <a:r>
              <a:rPr lang="fa-IR" sz="4000" b="1"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Etiology</a:t>
            </a:r>
            <a:endParaRPr lang="en-US" sz="4000" b="1"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60000"/>
              </a:lnSpc>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400" dirty="0">
                <a:latin typeface="Arial Unicode MS" panose="020B0604020202020204" pitchFamily="34" charset="-128"/>
                <a:ea typeface="Arial Unicode MS" panose="020B0604020202020204" pitchFamily="34" charset="-128"/>
                <a:cs typeface="Arial Unicode MS" panose="020B0604020202020204" pitchFamily="34" charset="-128"/>
              </a:rPr>
              <a:t>diabetes mellitus</a:t>
            </a:r>
          </a:p>
          <a:p>
            <a:pPr>
              <a:lnSpc>
                <a:spcPct val="160000"/>
              </a:lnSpc>
            </a:pPr>
            <a:r>
              <a:rPr lang="en-US" sz="3400" dirty="0">
                <a:latin typeface="Arial Unicode MS" panose="020B0604020202020204" pitchFamily="34" charset="-128"/>
                <a:ea typeface="Arial Unicode MS" panose="020B0604020202020204" pitchFamily="34" charset="-128"/>
                <a:cs typeface="Arial Unicode MS" panose="020B0604020202020204" pitchFamily="34" charset="-128"/>
              </a:rPr>
              <a:t>surgery (eg, fundoplication, hiatal hernia repair, lung transplant) </a:t>
            </a:r>
            <a:endParaRPr lang="fa-IR" sz="340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60000"/>
              </a:lnSpc>
            </a:pPr>
            <a:r>
              <a:rPr lang="en-US" sz="3400">
                <a:latin typeface="Arial Unicode MS" panose="020B0604020202020204" pitchFamily="34" charset="-128"/>
                <a:ea typeface="Arial Unicode MS" panose="020B0604020202020204" pitchFamily="34" charset="-128"/>
                <a:cs typeface="Arial Unicode MS" panose="020B0604020202020204" pitchFamily="34" charset="-128"/>
              </a:rPr>
              <a:t>medications </a:t>
            </a:r>
            <a:r>
              <a:rPr lang="en-US" sz="3400" dirty="0">
                <a:latin typeface="Arial Unicode MS" panose="020B0604020202020204" pitchFamily="34" charset="-128"/>
                <a:ea typeface="Arial Unicode MS" panose="020B0604020202020204" pitchFamily="34" charset="-128"/>
                <a:cs typeface="Arial Unicode MS" panose="020B0604020202020204" pitchFamily="34" charset="-128"/>
              </a:rPr>
              <a:t>(eg, GLP-1 receptor agonists, opioids, anticholinergic agents)</a:t>
            </a:r>
          </a:p>
          <a:p>
            <a:pPr>
              <a:lnSpc>
                <a:spcPct val="160000"/>
              </a:lnSpc>
            </a:pPr>
            <a:r>
              <a:rPr lang="en-US" sz="3400" dirty="0">
                <a:latin typeface="Arial Unicode MS" panose="020B0604020202020204" pitchFamily="34" charset="-128"/>
                <a:ea typeface="Arial Unicode MS" panose="020B0604020202020204" pitchFamily="34" charset="-128"/>
                <a:cs typeface="Arial Unicode MS" panose="020B0604020202020204" pitchFamily="34" charset="-128"/>
              </a:rPr>
              <a:t>Ischemia</a:t>
            </a:r>
          </a:p>
          <a:p>
            <a:pPr>
              <a:lnSpc>
                <a:spcPct val="160000"/>
              </a:lnSpc>
            </a:pPr>
            <a:r>
              <a:rPr lang="en-US" sz="3400" dirty="0">
                <a:latin typeface="Arial Unicode MS" panose="020B0604020202020204" pitchFamily="34" charset="-128"/>
                <a:ea typeface="Arial Unicode MS" panose="020B0604020202020204" pitchFamily="34" charset="-128"/>
                <a:cs typeface="Arial Unicode MS" panose="020B0604020202020204" pitchFamily="34" charset="-128"/>
              </a:rPr>
              <a:t> neurologic disorders</a:t>
            </a:r>
          </a:p>
          <a:p>
            <a:pPr>
              <a:lnSpc>
                <a:spcPct val="160000"/>
              </a:lnSpc>
            </a:pPr>
            <a:r>
              <a:rPr lang="en-US" sz="3400" dirty="0">
                <a:latin typeface="Arial Unicode MS" panose="020B0604020202020204" pitchFamily="34" charset="-128"/>
                <a:ea typeface="Arial Unicode MS" panose="020B0604020202020204" pitchFamily="34" charset="-128"/>
                <a:cs typeface="Arial Unicode MS" panose="020B0604020202020204" pitchFamily="34" charset="-128"/>
              </a:rPr>
              <a:t> connective tissue disorders</a:t>
            </a:r>
          </a:p>
          <a:p>
            <a:pPr>
              <a:lnSpc>
                <a:spcPct val="160000"/>
              </a:lnSpc>
            </a:pPr>
            <a:r>
              <a:rPr lang="en-US" sz="3400" dirty="0">
                <a:latin typeface="Arial Unicode MS" panose="020B0604020202020204" pitchFamily="34" charset="-128"/>
                <a:ea typeface="Arial Unicode MS" panose="020B0604020202020204" pitchFamily="34" charset="-128"/>
                <a:cs typeface="Arial Unicode MS" panose="020B0604020202020204" pitchFamily="34" charset="-128"/>
              </a:rPr>
              <a:t> infections
idiopathic </a:t>
            </a:r>
          </a:p>
          <a:p>
            <a:pPr marL="0" indent="0">
              <a:lnSpc>
                <a:spcPct val="160000"/>
              </a:lnSpc>
              <a:buNone/>
            </a:pPr>
            <a:r>
              <a:rPr lang="en-US" sz="3400" dirty="0">
                <a:latin typeface="Arial Unicode MS" panose="020B0604020202020204" pitchFamily="34" charset="-128"/>
                <a:ea typeface="Arial Unicode MS" panose="020B0604020202020204" pitchFamily="34" charset="-128"/>
                <a:cs typeface="Arial Unicode MS" panose="020B0604020202020204" pitchFamily="34" charset="-128"/>
              </a:rPr>
              <a:t>Updated epidemiologic data suggest that the majority (57.4%) of patients with GP experience it as a complications of diabetes.</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4394098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05A13D-8CD4-BA0C-21E8-87619CBDAFEB}"/>
              </a:ext>
            </a:extLst>
          </p:cNvPr>
          <p:cNvSpPr>
            <a:spLocks noGrp="1"/>
          </p:cNvSpPr>
          <p:nvPr>
            <p:ph idx="1"/>
          </p:nvPr>
        </p:nvSpPr>
        <p:spPr>
          <a:xfrm>
            <a:off x="838200" y="609612"/>
            <a:ext cx="10515600" cy="5567363"/>
          </a:xfrm>
        </p:spPr>
        <p:txBody>
          <a:bodyPr>
            <a:normAutofit/>
          </a:bodyPr>
          <a:lstStyle/>
          <a:p>
            <a:pPr marL="0" indent="0">
              <a:lnSpc>
                <a:spcPct val="200000"/>
              </a:lnSpc>
              <a:buNone/>
            </a:pPr>
            <a:r>
              <a:rPr lang="en-US" sz="3000" b="1" dirty="0">
                <a:solidFill>
                  <a:srgbClr val="00B050"/>
                </a:solidFill>
                <a:latin typeface="Arial" panose="020B0604020202020204" pitchFamily="34" charset="0"/>
                <a:cs typeface="Arial" panose="020B0604020202020204" pitchFamily="34" charset="0"/>
              </a:rPr>
              <a:t>Pathophysiology</a:t>
            </a:r>
          </a:p>
          <a:p>
            <a:pPr>
              <a:lnSpc>
                <a:spcPct val="200000"/>
              </a:lnSpc>
            </a:pPr>
            <a:r>
              <a:rPr lang="en-US" dirty="0">
                <a:latin typeface="Arial" panose="020B0604020202020204" pitchFamily="34" charset="0"/>
                <a:cs typeface="Arial" panose="020B0604020202020204" pitchFamily="34" charset="0"/>
              </a:rPr>
              <a:t>Decreased gastric fundic tone</a:t>
            </a:r>
          </a:p>
          <a:p>
            <a:pPr>
              <a:lnSpc>
                <a:spcPct val="200000"/>
              </a:lnSpc>
            </a:pPr>
            <a:r>
              <a:rPr lang="en-US" dirty="0">
                <a:latin typeface="Arial" panose="020B0604020202020204" pitchFamily="34" charset="0"/>
                <a:cs typeface="Arial" panose="020B0604020202020204" pitchFamily="34" charset="0"/>
              </a:rPr>
              <a:t>antroduodenal dyscoordination</a:t>
            </a:r>
          </a:p>
          <a:p>
            <a:pPr>
              <a:lnSpc>
                <a:spcPct val="200000"/>
              </a:lnSpc>
            </a:pPr>
            <a:r>
              <a:rPr lang="en-US" dirty="0">
                <a:latin typeface="Arial" panose="020B0604020202020204" pitchFamily="34" charset="0"/>
                <a:cs typeface="Arial" panose="020B0604020202020204" pitchFamily="34" charset="0"/>
              </a:rPr>
              <a:t> gastric dysrhythmias</a:t>
            </a:r>
          </a:p>
          <a:p>
            <a:pPr>
              <a:lnSpc>
                <a:spcPct val="200000"/>
              </a:lnSpc>
            </a:pPr>
            <a:r>
              <a:rPr lang="en-US" dirty="0">
                <a:latin typeface="Arial" panose="020B0604020202020204" pitchFamily="34" charset="0"/>
                <a:cs typeface="Arial" panose="020B0604020202020204" pitchFamily="34" charset="0"/>
              </a:rPr>
              <a:t>abnormal duodenal feedback</a:t>
            </a:r>
          </a:p>
          <a:p>
            <a:pPr>
              <a:lnSpc>
                <a:spcPct val="200000"/>
              </a:lnSpc>
            </a:pPr>
            <a:r>
              <a:rPr lang="en-US" dirty="0">
                <a:latin typeface="Arial" panose="020B0604020202020204" pitchFamily="34" charset="0"/>
                <a:cs typeface="Arial" panose="020B0604020202020204" pitchFamily="34" charset="0"/>
              </a:rPr>
              <a:t> pyloric dysfunction.</a:t>
            </a:r>
          </a:p>
        </p:txBody>
      </p:sp>
    </p:spTree>
    <p:extLst>
      <p:ext uri="{BB962C8B-B14F-4D97-AF65-F5344CB8AC3E}">
        <p14:creationId xmlns:p14="http://schemas.microsoft.com/office/powerpoint/2010/main" val="1671996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DA8FCD-B234-55B2-DA23-866C7A35EFB4}"/>
              </a:ext>
            </a:extLst>
          </p:cNvPr>
          <p:cNvSpPr>
            <a:spLocks noGrp="1"/>
          </p:cNvSpPr>
          <p:nvPr>
            <p:ph sz="quarter" idx="1"/>
          </p:nvPr>
        </p:nvSpPr>
        <p:spPr>
          <a:xfrm>
            <a:off x="394449" y="382501"/>
            <a:ext cx="11534587" cy="6239435"/>
          </a:xfrm>
        </p:spPr>
        <p:txBody>
          <a:bodyPr>
            <a:normAutofit/>
          </a:bodyPr>
          <a:lstStyle/>
          <a:p>
            <a:pPr>
              <a:lnSpc>
                <a:spcPct val="150000"/>
              </a:lnSpc>
              <a:buFont typeface="Wingdings" panose="05000000000000000000" pitchFamily="2" charset="2"/>
              <a:buChar char="§"/>
            </a:pPr>
            <a:r>
              <a:rPr lang="en-US" dirty="0">
                <a:latin typeface="Arial" panose="020B0604020202020204" pitchFamily="34" charset="0"/>
                <a:cs typeface="Arial" panose="020B0604020202020204" pitchFamily="34" charset="0"/>
              </a:rPr>
              <a:t>Importantly, GP cannot be diagnosed without objective findings of delayed gastric emptying, which is most commonly assessed by GES.</a:t>
            </a:r>
          </a:p>
          <a:p>
            <a:pPr>
              <a:lnSpc>
                <a:spcPct val="150000"/>
              </a:lnSpc>
              <a:buFont typeface="Wingdings" panose="05000000000000000000" pitchFamily="2" charset="2"/>
              <a:buChar char="§"/>
            </a:pPr>
            <a:r>
              <a:rPr lang="en-US" dirty="0">
                <a:latin typeface="Arial" panose="020B0604020202020204" pitchFamily="34" charset="0"/>
                <a:cs typeface="Arial" panose="020B0604020202020204" pitchFamily="34" charset="0"/>
              </a:rPr>
              <a:t> gastric emptying can also be measured with a breath test.</a:t>
            </a:r>
          </a:p>
          <a:p>
            <a:pPr>
              <a:lnSpc>
                <a:spcPct val="150000"/>
              </a:lnSpc>
              <a:buFont typeface="Wingdings" panose="05000000000000000000" pitchFamily="2" charset="2"/>
              <a:buChar char="§"/>
            </a:pPr>
            <a:r>
              <a:rPr lang="en-US" dirty="0">
                <a:latin typeface="Arial" panose="020B0604020202020204" pitchFamily="34" charset="0"/>
                <a:cs typeface="Arial" panose="020B0604020202020204" pitchFamily="34" charset="0"/>
              </a:rPr>
              <a:t>Many centers do not adhere to national guidelines when conducting GES, which can lead to misdiagnosis. </a:t>
            </a:r>
          </a:p>
          <a:p>
            <a:pPr>
              <a:lnSpc>
                <a:spcPct val="150000"/>
              </a:lnSpc>
              <a:buFont typeface="Wingdings" panose="05000000000000000000" pitchFamily="2" charset="2"/>
              <a:buChar char="§"/>
            </a:pPr>
            <a:r>
              <a:rPr lang="en-US" dirty="0">
                <a:latin typeface="Arial" panose="020B0604020202020204" pitchFamily="34" charset="0"/>
                <a:cs typeface="Arial" panose="020B0604020202020204" pitchFamily="34" charset="0"/>
              </a:rPr>
              <a:t>Updated guidelines by the  (ACG) specify the importance of utilizing a solid meal to measure gastric emptying, ideally for 4 hours.</a:t>
            </a:r>
            <a:endParaRPr lang="fa-IR" dirty="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
            </a:pPr>
            <a:r>
              <a:rPr lang="fa-IR" dirty="0">
                <a:latin typeface="Arial" panose="020B0604020202020204" pitchFamily="34" charset="0"/>
                <a:cs typeface="Arial" panose="020B0604020202020204" pitchFamily="34" charset="0"/>
              </a:rPr>
              <a:t> In summary, proper performance and interpretation of GES is critical to making an accurate diagnosis of GP</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51840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63C373-5E38-EACD-0F31-09E5A2C48A60}"/>
              </a:ext>
            </a:extLst>
          </p:cNvPr>
          <p:cNvSpPr>
            <a:spLocks noGrp="1"/>
          </p:cNvSpPr>
          <p:nvPr>
            <p:ph idx="1"/>
          </p:nvPr>
        </p:nvSpPr>
        <p:spPr>
          <a:xfrm>
            <a:off x="304800" y="152400"/>
            <a:ext cx="11413565" cy="5806422"/>
          </a:xfrm>
        </p:spPr>
        <p:txBody>
          <a:bodyPr>
            <a:normAutofit lnSpcReduction="10000"/>
          </a:bodyPr>
          <a:lstStyle/>
          <a:p>
            <a:pPr marL="0" indent="0">
              <a:lnSpc>
                <a:spcPct val="150000"/>
              </a:lnSpc>
              <a:buNone/>
            </a:pPr>
            <a:r>
              <a:rPr lang="fa-IR" sz="3000" b="1" dirty="0">
                <a:solidFill>
                  <a:srgbClr val="00B050"/>
                </a:solidFill>
                <a:latin typeface="Arial" panose="020B0604020202020204" pitchFamily="34" charset="0"/>
                <a:cs typeface="Arial" panose="020B0604020202020204" pitchFamily="34" charset="0"/>
              </a:rPr>
              <a:t>Treatment</a:t>
            </a:r>
          </a:p>
          <a:p>
            <a:pPr>
              <a:lnSpc>
                <a:spcPct val="150000"/>
              </a:lnSpc>
            </a:pPr>
            <a:r>
              <a:rPr lang="fa-IR" dirty="0">
                <a:latin typeface="Arial" panose="020B0604020202020204" pitchFamily="34" charset="0"/>
                <a:cs typeface="Arial" panose="020B0604020202020204" pitchFamily="34" charset="0"/>
              </a:rPr>
              <a:t> dietary therapy (frequent, small volume, low-fat, low-fiber meals; small particle diet(</a:t>
            </a:r>
          </a:p>
          <a:p>
            <a:pPr>
              <a:lnSpc>
                <a:spcPct val="150000"/>
              </a:lnSpc>
            </a:pPr>
            <a:r>
              <a:rPr lang="fa-IR" dirty="0">
                <a:latin typeface="Arial" panose="020B0604020202020204" pitchFamily="34" charset="0"/>
                <a:cs typeface="Arial" panose="020B0604020202020204" pitchFamily="34" charset="0"/>
              </a:rPr>
              <a:t>prokinetic therapy (eg, metoclopramide, domperidone, erythromycin, prucalopride)</a:t>
            </a:r>
          </a:p>
          <a:p>
            <a:pPr>
              <a:lnSpc>
                <a:spcPct val="150000"/>
              </a:lnSpc>
            </a:pPr>
            <a:r>
              <a:rPr lang="fa-IR" dirty="0">
                <a:latin typeface="Arial" panose="020B0604020202020204" pitchFamily="34" charset="0"/>
                <a:cs typeface="Arial" panose="020B0604020202020204" pitchFamily="34" charset="0"/>
              </a:rPr>
              <a:t> antiemetic therapy (eg, ondansetron, promethazine,aprepitant(</a:t>
            </a:r>
          </a:p>
          <a:p>
            <a:pPr>
              <a:lnSpc>
                <a:spcPct val="150000"/>
              </a:lnSpc>
            </a:pPr>
            <a:r>
              <a:rPr lang="fa-IR" dirty="0">
                <a:latin typeface="Arial" panose="020B0604020202020204" pitchFamily="34" charset="0"/>
                <a:cs typeface="Arial" panose="020B0604020202020204" pitchFamily="34" charset="0"/>
              </a:rPr>
              <a:t> behavioral therapy</a:t>
            </a:r>
          </a:p>
          <a:p>
            <a:pPr>
              <a:lnSpc>
                <a:spcPct val="150000"/>
              </a:lnSpc>
            </a:pPr>
            <a:r>
              <a:rPr lang="fa-IR" dirty="0">
                <a:latin typeface="Arial" panose="020B0604020202020204" pitchFamily="34" charset="0"/>
                <a:cs typeface="Arial" panose="020B0604020202020204" pitchFamily="34" charset="0"/>
              </a:rPr>
              <a:t>and interventions such as gastric electrical stimulation and pyloromyotomy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0064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9E0FD3-1C95-B8CE-7543-F7F714225662}"/>
              </a:ext>
            </a:extLst>
          </p:cNvPr>
          <p:cNvSpPr>
            <a:spLocks noGrp="1"/>
          </p:cNvSpPr>
          <p:nvPr>
            <p:ph idx="1"/>
          </p:nvPr>
        </p:nvSpPr>
        <p:spPr>
          <a:xfrm>
            <a:off x="442267" y="980141"/>
            <a:ext cx="11379199" cy="5196822"/>
          </a:xfrm>
        </p:spPr>
        <p:txBody>
          <a:bodyPr>
            <a:normAutofit/>
          </a:bodyPr>
          <a:lstStyle/>
          <a:p>
            <a:pPr>
              <a:lnSpc>
                <a:spcPct val="200000"/>
              </a:lnSpc>
            </a:pPr>
            <a:r>
              <a:rPr lang="en-US" dirty="0">
                <a:latin typeface="Arial" panose="020B0604020202020204" pitchFamily="34" charset="0"/>
                <a:cs typeface="Arial" panose="020B0604020202020204" pitchFamily="34" charset="0"/>
              </a:rPr>
              <a:t>R</a:t>
            </a:r>
            <a:r>
              <a:rPr lang="fa-IR" dirty="0">
                <a:latin typeface="Arial" panose="020B0604020202020204" pitchFamily="34" charset="0"/>
                <a:cs typeface="Arial" panose="020B0604020202020204" pitchFamily="34" charset="0"/>
              </a:rPr>
              <a:t>ecently developed intervention, gastric peroral endoscopic myotomy (G-POEM), has demonstrated efficacy for the treatment of GP and is becoming increasingly utilized in clinical practice, particularly in patients with medically refractory symptoms of nausea and vomiting related to GP.</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7857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D427D5-5701-4B4C-4B6B-7D07EF7CC017}"/>
              </a:ext>
            </a:extLst>
          </p:cNvPr>
          <p:cNvSpPr>
            <a:spLocks noGrp="1"/>
          </p:cNvSpPr>
          <p:nvPr>
            <p:ph idx="1"/>
          </p:nvPr>
        </p:nvSpPr>
        <p:spPr>
          <a:xfrm>
            <a:off x="550585" y="1757088"/>
            <a:ext cx="10650819" cy="4735793"/>
          </a:xfrm>
        </p:spPr>
        <p:txBody>
          <a:bodyPr>
            <a:normAutofit/>
          </a:bodyPr>
          <a:lstStyle/>
          <a:p>
            <a:pPr>
              <a:lnSpc>
                <a:spcPct val="150000"/>
              </a:lnSpc>
            </a:pPr>
            <a:r>
              <a:rPr lang="en-US" sz="2400" b="1" dirty="0">
                <a:latin typeface="Arial" panose="020B0604020202020204" pitchFamily="34" charset="0"/>
                <a:cs typeface="Arial" panose="020B0604020202020204" pitchFamily="34" charset="0"/>
              </a:rPr>
              <a:t>Introduction</a:t>
            </a:r>
          </a:p>
          <a:p>
            <a:pPr>
              <a:lnSpc>
                <a:spcPct val="150000"/>
              </a:lnSpc>
            </a:pPr>
            <a:r>
              <a:rPr lang="en-US" sz="2400" b="1" dirty="0">
                <a:latin typeface="Arial" panose="020B0604020202020204" pitchFamily="34" charset="0"/>
                <a:cs typeface="Arial" panose="020B0604020202020204" pitchFamily="34" charset="0"/>
              </a:rPr>
              <a:t>R</a:t>
            </a:r>
            <a:r>
              <a:rPr lang="fa-IR" sz="2400" b="1" dirty="0">
                <a:latin typeface="Arial" panose="020B0604020202020204" pitchFamily="34" charset="0"/>
                <a:cs typeface="Arial" panose="020B0604020202020204" pitchFamily="34" charset="0"/>
              </a:rPr>
              <a:t>eview of epidemiology </a:t>
            </a:r>
          </a:p>
          <a:p>
            <a:pPr>
              <a:lnSpc>
                <a:spcPct val="150000"/>
              </a:lnSpc>
            </a:pPr>
            <a:r>
              <a:rPr lang="fa-IR" sz="2400" b="1" dirty="0">
                <a:latin typeface="Arial" panose="020B0604020202020204" pitchFamily="34" charset="0"/>
                <a:cs typeface="Arial" panose="020B0604020202020204" pitchFamily="34" charset="0"/>
              </a:rPr>
              <a:t>pathophysiology </a:t>
            </a:r>
            <a:endParaRPr lang="en-US" sz="2400" b="1" dirty="0">
              <a:latin typeface="Arial" panose="020B0604020202020204" pitchFamily="34" charset="0"/>
              <a:cs typeface="Arial" panose="020B0604020202020204" pitchFamily="34" charset="0"/>
            </a:endParaRPr>
          </a:p>
          <a:p>
            <a:pPr>
              <a:lnSpc>
                <a:spcPct val="150000"/>
              </a:lnSpc>
            </a:pPr>
            <a:r>
              <a:rPr lang="en-US" sz="2400" b="1" dirty="0">
                <a:latin typeface="Arial" panose="020B0604020202020204" pitchFamily="34" charset="0"/>
                <a:cs typeface="Arial" panose="020B0604020202020204" pitchFamily="34" charset="0"/>
              </a:rPr>
              <a:t>Diagnostic Evaluation</a:t>
            </a:r>
            <a:endParaRPr lang="fa-IR" sz="2400" b="1" dirty="0">
              <a:latin typeface="Arial" panose="020B0604020202020204" pitchFamily="34" charset="0"/>
              <a:cs typeface="Arial" panose="020B0604020202020204" pitchFamily="34" charset="0"/>
            </a:endParaRPr>
          </a:p>
          <a:p>
            <a:pPr>
              <a:lnSpc>
                <a:spcPct val="150000"/>
              </a:lnSpc>
            </a:pPr>
            <a:r>
              <a:rPr lang="fa-IR" sz="2400" b="1" dirty="0">
                <a:latin typeface="Arial" panose="020B0604020202020204" pitchFamily="34" charset="0"/>
                <a:cs typeface="Arial" panose="020B0604020202020204" pitchFamily="34" charset="0"/>
              </a:rPr>
              <a:t>common causes of meal-related symptoms  and different treatments</a:t>
            </a:r>
            <a:endParaRPr lang="en-US" sz="2400" b="1" dirty="0">
              <a:latin typeface="Arial" panose="020B0604020202020204" pitchFamily="34" charset="0"/>
              <a:cs typeface="Arial" panose="020B0604020202020204" pitchFamily="34" charset="0"/>
            </a:endParaRPr>
          </a:p>
          <a:p>
            <a:pPr>
              <a:lnSpc>
                <a:spcPct val="150000"/>
              </a:lnSpc>
            </a:pPr>
            <a:r>
              <a:rPr lang="en-US" sz="2400" b="1" dirty="0">
                <a:latin typeface="Arial" panose="020B0604020202020204" pitchFamily="34" charset="0"/>
                <a:cs typeface="Arial" panose="020B0604020202020204" pitchFamily="34" charset="0"/>
              </a:rPr>
              <a:t>Conclusion</a:t>
            </a:r>
          </a:p>
        </p:txBody>
      </p:sp>
      <p:sp>
        <p:nvSpPr>
          <p:cNvPr id="2" name="Title 1">
            <a:extLst>
              <a:ext uri="{FF2B5EF4-FFF2-40B4-BE49-F238E27FC236}">
                <a16:creationId xmlns:a16="http://schemas.microsoft.com/office/drawing/2014/main" id="{60801B13-82AA-EB0E-39DB-FD1C9C09BFE4}"/>
              </a:ext>
            </a:extLst>
          </p:cNvPr>
          <p:cNvSpPr>
            <a:spLocks noGrp="1"/>
          </p:cNvSpPr>
          <p:nvPr>
            <p:ph type="title"/>
          </p:nvPr>
        </p:nvSpPr>
        <p:spPr>
          <a:xfrm>
            <a:off x="4195483" y="161925"/>
            <a:ext cx="3191436" cy="961652"/>
          </a:xfrm>
        </p:spPr>
        <p:txBody>
          <a:bodyPr>
            <a:normAutofit/>
          </a:bodyPr>
          <a:lstStyle/>
          <a:p>
            <a:r>
              <a:rPr lang="fa-IR" sz="5400" b="1" dirty="0">
                <a:solidFill>
                  <a:srgbClr val="7030A0"/>
                </a:solidFill>
                <a:latin typeface="Arial" panose="020B0604020202020204" pitchFamily="34" charset="0"/>
                <a:cs typeface="Arial" panose="020B0604020202020204" pitchFamily="34" charset="0"/>
              </a:rPr>
              <a:t>Contents</a:t>
            </a:r>
            <a:r>
              <a:rPr lang="fa-IR" sz="5400" dirty="0"/>
              <a:t> </a:t>
            </a:r>
            <a:endParaRPr lang="en-US" sz="5400" dirty="0"/>
          </a:p>
        </p:txBody>
      </p:sp>
    </p:spTree>
    <p:extLst>
      <p:ext uri="{BB962C8B-B14F-4D97-AF65-F5344CB8AC3E}">
        <p14:creationId xmlns:p14="http://schemas.microsoft.com/office/powerpoint/2010/main" val="3667402923"/>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913A159-EBB5-D313-3499-A216D7FA635B}"/>
              </a:ext>
            </a:extLst>
          </p:cNvPr>
          <p:cNvGraphicFramePr>
            <a:graphicFrameLocks noGrp="1"/>
          </p:cNvGraphicFramePr>
          <p:nvPr>
            <p:ph sz="quarter" idx="1"/>
            <p:extLst>
              <p:ext uri="{D42A27DB-BD31-4B8C-83A1-F6EECF244321}">
                <p14:modId xmlns:p14="http://schemas.microsoft.com/office/powerpoint/2010/main" val="3808178401"/>
              </p:ext>
            </p:extLst>
          </p:nvPr>
        </p:nvGraphicFramePr>
        <p:xfrm>
          <a:off x="228606" y="152400"/>
          <a:ext cx="11679518" cy="6477000"/>
        </p:xfrm>
        <a:graphic>
          <a:graphicData uri="http://schemas.openxmlformats.org/drawingml/2006/table">
            <a:tbl>
              <a:tblPr firstRow="1" bandRow="1">
                <a:tableStyleId>{F5AB1C69-6EDB-4FF4-983F-18BD219EF322}</a:tableStyleId>
              </a:tblPr>
              <a:tblGrid>
                <a:gridCol w="5839759">
                  <a:extLst>
                    <a:ext uri="{9D8B030D-6E8A-4147-A177-3AD203B41FA5}">
                      <a16:colId xmlns:a16="http://schemas.microsoft.com/office/drawing/2014/main" val="2938325365"/>
                    </a:ext>
                  </a:extLst>
                </a:gridCol>
                <a:gridCol w="5839759">
                  <a:extLst>
                    <a:ext uri="{9D8B030D-6E8A-4147-A177-3AD203B41FA5}">
                      <a16:colId xmlns:a16="http://schemas.microsoft.com/office/drawing/2014/main" val="1865919902"/>
                    </a:ext>
                  </a:extLst>
                </a:gridCol>
              </a:tblGrid>
              <a:tr h="547985">
                <a:tc>
                  <a:txBody>
                    <a:bodyPr/>
                    <a:lstStyle/>
                    <a:p>
                      <a:r>
                        <a:rPr lang="en-US" sz="2800" b="1" dirty="0">
                          <a:latin typeface="Arial Unicode MS" panose="020B0604020202020204" pitchFamily="34" charset="-128"/>
                          <a:ea typeface="Arial Unicode MS" panose="020B0604020202020204" pitchFamily="34" charset="-128"/>
                          <a:cs typeface="Arial Unicode MS" panose="020B0604020202020204" pitchFamily="34" charset="-128"/>
                        </a:rPr>
                        <a:t>Medication/intervention</a:t>
                      </a:r>
                      <a:endParaRPr lang="en-US" sz="28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r>
                        <a:rPr lang="en-US" sz="2800" b="1" dirty="0">
                          <a:latin typeface="Arial Unicode MS" panose="020B0604020202020204" pitchFamily="34" charset="-128"/>
                          <a:ea typeface="Arial Unicode MS" panose="020B0604020202020204" pitchFamily="34" charset="-128"/>
                          <a:cs typeface="Arial Unicode MS" panose="020B0604020202020204" pitchFamily="34" charset="-128"/>
                        </a:rPr>
                        <a:t>Oral dose</a:t>
                      </a:r>
                      <a:endParaRPr lang="en-US" sz="28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extLst>
                  <a:ext uri="{0D108BD9-81ED-4DB2-BD59-A6C34878D82A}">
                    <a16:rowId xmlns:a16="http://schemas.microsoft.com/office/drawing/2014/main" val="4246288969"/>
                  </a:ext>
                </a:extLst>
              </a:tr>
              <a:tr h="547985">
                <a:tc gridSpan="2">
                  <a:txBody>
                    <a:bodyPr/>
                    <a:lstStyle/>
                    <a:p>
                      <a:r>
                        <a:rPr lang="en-US" sz="2800" b="1" dirty="0">
                          <a:latin typeface="Arial Unicode MS" panose="020B0604020202020204" pitchFamily="34" charset="-128"/>
                          <a:ea typeface="Arial Unicode MS" panose="020B0604020202020204" pitchFamily="34" charset="-128"/>
                          <a:cs typeface="Arial Unicode MS" panose="020B0604020202020204" pitchFamily="34" charset="-128"/>
                        </a:rPr>
                        <a:t>Gastroparesis/chronic nausea and vomiting syndrome</a:t>
                      </a:r>
                    </a:p>
                  </a:txBody>
                  <a:tcPr/>
                </a:tc>
                <a:tc hMerge="1">
                  <a:txBody>
                    <a:bodyPr/>
                    <a:lstStyle/>
                    <a:p>
                      <a:endParaRPr lang="en-US" dirty="0"/>
                    </a:p>
                  </a:txBody>
                  <a:tcPr/>
                </a:tc>
                <a:extLst>
                  <a:ext uri="{0D108BD9-81ED-4DB2-BD59-A6C34878D82A}">
                    <a16:rowId xmlns:a16="http://schemas.microsoft.com/office/drawing/2014/main" val="3079572910"/>
                  </a:ext>
                </a:extLst>
              </a:tr>
              <a:tr h="500852">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Metoclopramide</a:t>
                      </a:r>
                    </a:p>
                  </a:txBody>
                  <a:tcPr/>
                </a:tc>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5-10 mg three to four times daily</a:t>
                      </a:r>
                    </a:p>
                  </a:txBody>
                  <a:tcPr/>
                </a:tc>
                <a:extLst>
                  <a:ext uri="{0D108BD9-81ED-4DB2-BD59-A6C34878D82A}">
                    <a16:rowId xmlns:a16="http://schemas.microsoft.com/office/drawing/2014/main" val="1615170051"/>
                  </a:ext>
                </a:extLst>
              </a:tr>
              <a:tr h="500852">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Domperidone</a:t>
                      </a:r>
                    </a:p>
                  </a:txBody>
                  <a:tcPr/>
                </a:tc>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10 mg three to four times daily</a:t>
                      </a:r>
                    </a:p>
                  </a:txBody>
                  <a:tcPr/>
                </a:tc>
                <a:extLst>
                  <a:ext uri="{0D108BD9-81ED-4DB2-BD59-A6C34878D82A}">
                    <a16:rowId xmlns:a16="http://schemas.microsoft.com/office/drawing/2014/main" val="3187592244"/>
                  </a:ext>
                </a:extLst>
              </a:tr>
              <a:tr h="500852">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Ondansetron</a:t>
                      </a:r>
                    </a:p>
                  </a:txBody>
                  <a:tcPr/>
                </a:tc>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4-8 mg three </a:t>
                      </a:r>
                      <a:r>
                        <a:rPr lang="en-US" sz="2400" b="1">
                          <a:latin typeface="Arial Unicode MS" panose="020B0604020202020204" pitchFamily="34" charset="-128"/>
                          <a:ea typeface="Arial Unicode MS" panose="020B0604020202020204" pitchFamily="34" charset="-128"/>
                          <a:cs typeface="Arial Unicode MS" panose="020B0604020202020204" pitchFamily="34" charset="-128"/>
                        </a:rPr>
                        <a:t>times daily</a:t>
                      </a:r>
                    </a:p>
                  </a:txBody>
                  <a:tcPr/>
                </a:tc>
                <a:extLst>
                  <a:ext uri="{0D108BD9-81ED-4DB2-BD59-A6C34878D82A}">
                    <a16:rowId xmlns:a16="http://schemas.microsoft.com/office/drawing/2014/main" val="1347808166"/>
                  </a:ext>
                </a:extLst>
              </a:tr>
              <a:tr h="500852">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Prochlorperazine</a:t>
                      </a:r>
                    </a:p>
                  </a:txBody>
                  <a:tcPr/>
                </a:tc>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5-10 mg four </a:t>
                      </a:r>
                      <a:r>
                        <a:rPr lang="en-US" sz="2400" b="1">
                          <a:latin typeface="Arial Unicode MS" panose="020B0604020202020204" pitchFamily="34" charset="-128"/>
                          <a:ea typeface="Arial Unicode MS" panose="020B0604020202020204" pitchFamily="34" charset="-128"/>
                          <a:cs typeface="Arial Unicode MS" panose="020B0604020202020204" pitchFamily="34" charset="-128"/>
                        </a:rPr>
                        <a:t>times daily</a:t>
                      </a:r>
                      <a:endParaRPr lang="en-US" sz="24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extLst>
                  <a:ext uri="{0D108BD9-81ED-4DB2-BD59-A6C34878D82A}">
                    <a16:rowId xmlns:a16="http://schemas.microsoft.com/office/drawing/2014/main" val="1299845983"/>
                  </a:ext>
                </a:extLst>
              </a:tr>
              <a:tr h="500852">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Chlorpromazine</a:t>
                      </a:r>
                    </a:p>
                  </a:txBody>
                  <a:tcPr/>
                </a:tc>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10-25 mg four </a:t>
                      </a:r>
                      <a:r>
                        <a:rPr lang="en-US" sz="2400" b="1">
                          <a:latin typeface="Arial Unicode MS" panose="020B0604020202020204" pitchFamily="34" charset="-128"/>
                          <a:ea typeface="Arial Unicode MS" panose="020B0604020202020204" pitchFamily="34" charset="-128"/>
                          <a:cs typeface="Arial Unicode MS" panose="020B0604020202020204" pitchFamily="34" charset="-128"/>
                        </a:rPr>
                        <a:t>times daily</a:t>
                      </a:r>
                    </a:p>
                  </a:txBody>
                  <a:tcPr/>
                </a:tc>
                <a:extLst>
                  <a:ext uri="{0D108BD9-81ED-4DB2-BD59-A6C34878D82A}">
                    <a16:rowId xmlns:a16="http://schemas.microsoft.com/office/drawing/2014/main" val="3540016459"/>
                  </a:ext>
                </a:extLst>
              </a:tr>
              <a:tr h="500852">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Scopolamine</a:t>
                      </a:r>
                    </a:p>
                  </a:txBody>
                  <a:tcPr/>
                </a:tc>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1.5 mg every 3 days (patch)</a:t>
                      </a:r>
                    </a:p>
                  </a:txBody>
                  <a:tcPr/>
                </a:tc>
                <a:extLst>
                  <a:ext uri="{0D108BD9-81ED-4DB2-BD59-A6C34878D82A}">
                    <a16:rowId xmlns:a16="http://schemas.microsoft.com/office/drawing/2014/main" val="3695935665"/>
                  </a:ext>
                </a:extLst>
              </a:tr>
              <a:tr h="500852">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Tradipitant</a:t>
                      </a:r>
                    </a:p>
                  </a:txBody>
                  <a:tcPr/>
                </a:tc>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80 </a:t>
                      </a:r>
                      <a:r>
                        <a:rPr lang="en-US" sz="2400" b="1">
                          <a:latin typeface="Arial Unicode MS" panose="020B0604020202020204" pitchFamily="34" charset="-128"/>
                          <a:ea typeface="Arial Unicode MS" panose="020B0604020202020204" pitchFamily="34" charset="-128"/>
                          <a:cs typeface="Arial Unicode MS" panose="020B0604020202020204" pitchFamily="34" charset="-128"/>
                        </a:rPr>
                        <a:t>mg daily</a:t>
                      </a:r>
                      <a:endParaRPr lang="en-US" sz="24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extLst>
                  <a:ext uri="{0D108BD9-81ED-4DB2-BD59-A6C34878D82A}">
                    <a16:rowId xmlns:a16="http://schemas.microsoft.com/office/drawing/2014/main" val="2206788285"/>
                  </a:ext>
                </a:extLst>
              </a:tr>
              <a:tr h="500852">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Dronabinol</a:t>
                      </a:r>
                    </a:p>
                  </a:txBody>
                  <a:tcPr/>
                </a:tc>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5-10 mg three </a:t>
                      </a:r>
                      <a:r>
                        <a:rPr lang="en-US" sz="2400" b="1">
                          <a:latin typeface="Arial Unicode MS" panose="020B0604020202020204" pitchFamily="34" charset="-128"/>
                          <a:ea typeface="Arial Unicode MS" panose="020B0604020202020204" pitchFamily="34" charset="-128"/>
                          <a:cs typeface="Arial Unicode MS" panose="020B0604020202020204" pitchFamily="34" charset="-128"/>
                        </a:rPr>
                        <a:t>times daily</a:t>
                      </a:r>
                      <a:endParaRPr lang="en-US" sz="24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extLst>
                  <a:ext uri="{0D108BD9-81ED-4DB2-BD59-A6C34878D82A}">
                    <a16:rowId xmlns:a16="http://schemas.microsoft.com/office/drawing/2014/main" val="3876266281"/>
                  </a:ext>
                </a:extLst>
              </a:tr>
              <a:tr h="873362">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Gastric peroral endoscopic myotomy</a:t>
                      </a:r>
                    </a:p>
                  </a:txBody>
                  <a:tcPr/>
                </a:tc>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Not applicable</a:t>
                      </a:r>
                    </a:p>
                  </a:txBody>
                  <a:tcPr/>
                </a:tc>
                <a:extLst>
                  <a:ext uri="{0D108BD9-81ED-4DB2-BD59-A6C34878D82A}">
                    <a16:rowId xmlns:a16="http://schemas.microsoft.com/office/drawing/2014/main" val="3780860696"/>
                  </a:ext>
                </a:extLst>
              </a:tr>
              <a:tr h="500852">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Gastric electrical stimulation</a:t>
                      </a:r>
                    </a:p>
                  </a:txBody>
                  <a:tcPr/>
                </a:tc>
                <a:tc>
                  <a:txBody>
                    <a:bodyPr/>
                    <a:lstStyle/>
                    <a:p>
                      <a:r>
                        <a:rPr lang="en-US" sz="2400" b="1" dirty="0">
                          <a:latin typeface="Arial Unicode MS" panose="020B0604020202020204" pitchFamily="34" charset="-128"/>
                          <a:ea typeface="Arial Unicode MS" panose="020B0604020202020204" pitchFamily="34" charset="-128"/>
                          <a:cs typeface="Arial Unicode MS" panose="020B0604020202020204" pitchFamily="34" charset="-128"/>
                        </a:rPr>
                        <a:t>Not applicable</a:t>
                      </a:r>
                    </a:p>
                  </a:txBody>
                  <a:tcPr/>
                </a:tc>
                <a:extLst>
                  <a:ext uri="{0D108BD9-81ED-4DB2-BD59-A6C34878D82A}">
                    <a16:rowId xmlns:a16="http://schemas.microsoft.com/office/drawing/2014/main" val="1076935321"/>
                  </a:ext>
                </a:extLst>
              </a:tr>
            </a:tbl>
          </a:graphicData>
        </a:graphic>
      </p:graphicFrame>
    </p:spTree>
    <p:extLst>
      <p:ext uri="{BB962C8B-B14F-4D97-AF65-F5344CB8AC3E}">
        <p14:creationId xmlns:p14="http://schemas.microsoft.com/office/powerpoint/2010/main" val="16319489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06083B-4B34-BDA3-75D5-9BBDDC997A80}"/>
              </a:ext>
            </a:extLst>
          </p:cNvPr>
          <p:cNvSpPr>
            <a:spLocks noGrp="1"/>
          </p:cNvSpPr>
          <p:nvPr>
            <p:ph sz="quarter" idx="1"/>
          </p:nvPr>
        </p:nvSpPr>
        <p:spPr>
          <a:xfrm>
            <a:off x="838200" y="322728"/>
            <a:ext cx="10515600" cy="6230472"/>
          </a:xfrm>
        </p:spPr>
        <p:txBody>
          <a:bodyPr>
            <a:normAutofit fontScale="47500" lnSpcReduction="20000"/>
          </a:bodyPr>
          <a:lstStyle/>
          <a:p>
            <a:pPr marL="0" indent="0">
              <a:lnSpc>
                <a:spcPct val="150000"/>
              </a:lnSpc>
              <a:buNone/>
            </a:pPr>
            <a:r>
              <a:rPr lang="en-US" sz="5900" b="1" dirty="0">
                <a:solidFill>
                  <a:srgbClr val="C00000"/>
                </a:solidFill>
                <a:latin typeface="Arial" panose="020B0604020202020204" pitchFamily="34" charset="0"/>
                <a:cs typeface="Arial" panose="020B0604020202020204" pitchFamily="34" charset="0"/>
              </a:rPr>
              <a:t>Functional Dyspepsia</a:t>
            </a:r>
          </a:p>
          <a:p>
            <a:pPr>
              <a:lnSpc>
                <a:spcPct val="150000"/>
              </a:lnSpc>
            </a:pPr>
            <a:r>
              <a:rPr lang="en-US" sz="5100" dirty="0">
                <a:solidFill>
                  <a:srgbClr val="0070C0"/>
                </a:solidFill>
                <a:latin typeface="Arial" panose="020B0604020202020204" pitchFamily="34" charset="0"/>
                <a:cs typeface="Arial" panose="020B0604020202020204" pitchFamily="34" charset="0"/>
              </a:rPr>
              <a:t>FD is a common disorder of gut-brain interaction (DGBI) characterized by </a:t>
            </a:r>
            <a:r>
              <a:rPr lang="en-US" sz="4400" dirty="0">
                <a:solidFill>
                  <a:srgbClr val="0070C0"/>
                </a:solidFill>
                <a:latin typeface="Arial" panose="020B0604020202020204" pitchFamily="34" charset="0"/>
                <a:cs typeface="Arial" panose="020B0604020202020204" pitchFamily="34" charset="0"/>
              </a:rPr>
              <a:t>:</a:t>
            </a:r>
          </a:p>
          <a:p>
            <a:pPr marL="514350" indent="-514350">
              <a:lnSpc>
                <a:spcPct val="150000"/>
              </a:lnSpc>
              <a:buFont typeface="+mj-lt"/>
              <a:buAutoNum type="arabicPeriod"/>
            </a:pPr>
            <a:r>
              <a:rPr lang="en-US" sz="4400" dirty="0">
                <a:latin typeface="Arial" panose="020B0604020202020204" pitchFamily="34" charset="0"/>
                <a:cs typeface="Arial" panose="020B0604020202020204" pitchFamily="34" charset="0"/>
              </a:rPr>
              <a:t>epigastric pain or pressure</a:t>
            </a:r>
          </a:p>
          <a:p>
            <a:pPr marL="514350" indent="-514350">
              <a:lnSpc>
                <a:spcPct val="150000"/>
              </a:lnSpc>
              <a:buFont typeface="+mj-lt"/>
              <a:buAutoNum type="arabicPeriod"/>
            </a:pPr>
            <a:r>
              <a:rPr lang="en-US" sz="4400" dirty="0">
                <a:latin typeface="Arial" panose="020B0604020202020204" pitchFamily="34" charset="0"/>
                <a:cs typeface="Arial" panose="020B0604020202020204" pitchFamily="34" charset="0"/>
              </a:rPr>
              <a:t>early satiety</a:t>
            </a:r>
          </a:p>
          <a:p>
            <a:pPr marL="514350" indent="-514350">
              <a:lnSpc>
                <a:spcPct val="150000"/>
              </a:lnSpc>
              <a:buFont typeface="+mj-lt"/>
              <a:buAutoNum type="arabicPeriod"/>
            </a:pPr>
            <a:r>
              <a:rPr lang="en-US" sz="4400" dirty="0">
                <a:latin typeface="Arial" panose="020B0604020202020204" pitchFamily="34" charset="0"/>
                <a:cs typeface="Arial" panose="020B0604020202020204" pitchFamily="34" charset="0"/>
              </a:rPr>
              <a:t>postprandial fullness</a:t>
            </a:r>
          </a:p>
          <a:p>
            <a:pPr marL="514350" indent="-514350">
              <a:lnSpc>
                <a:spcPct val="150000"/>
              </a:lnSpc>
              <a:buFont typeface="+mj-lt"/>
              <a:buAutoNum type="arabicPeriod"/>
            </a:pPr>
            <a:r>
              <a:rPr lang="en-US" sz="4400" dirty="0">
                <a:latin typeface="Arial" panose="020B0604020202020204" pitchFamily="34" charset="0"/>
                <a:cs typeface="Arial" panose="020B0604020202020204" pitchFamily="34" charset="0"/>
              </a:rPr>
              <a:t> bloating</a:t>
            </a:r>
          </a:p>
          <a:p>
            <a:pPr marL="514350" indent="-514350">
              <a:lnSpc>
                <a:spcPct val="150000"/>
              </a:lnSpc>
              <a:buFont typeface="+mj-lt"/>
              <a:buAutoNum type="arabicPeriod"/>
            </a:pPr>
            <a:r>
              <a:rPr lang="en-US" sz="4400" dirty="0">
                <a:latin typeface="Arial" panose="020B0604020202020204" pitchFamily="34" charset="0"/>
                <a:cs typeface="Arial" panose="020B0604020202020204" pitchFamily="34" charset="0"/>
              </a:rPr>
              <a:t>nausea, and vomiting. </a:t>
            </a:r>
          </a:p>
          <a:p>
            <a:pPr>
              <a:lnSpc>
                <a:spcPct val="150000"/>
              </a:lnSpc>
            </a:pPr>
            <a:r>
              <a:rPr lang="en-US" sz="5100" dirty="0">
                <a:solidFill>
                  <a:srgbClr val="0070C0"/>
                </a:solidFill>
                <a:latin typeface="Arial" panose="020B0604020202020204" pitchFamily="34" charset="0"/>
                <a:cs typeface="Arial" panose="020B0604020202020204" pitchFamily="34" charset="0"/>
              </a:rPr>
              <a:t>Rome IV criteria further categorize FD into 2 subgroups: </a:t>
            </a:r>
          </a:p>
          <a:p>
            <a:pPr marL="514350" indent="-514350">
              <a:lnSpc>
                <a:spcPct val="150000"/>
              </a:lnSpc>
              <a:buFont typeface="+mj-lt"/>
              <a:buAutoNum type="arabicPeriod"/>
            </a:pPr>
            <a:r>
              <a:rPr lang="en-US" sz="4400" dirty="0">
                <a:latin typeface="Arial" panose="020B0604020202020204" pitchFamily="34" charset="0"/>
                <a:cs typeface="Arial" panose="020B0604020202020204" pitchFamily="34" charset="0"/>
              </a:rPr>
              <a:t>Epigastric pain syndrome </a:t>
            </a:r>
          </a:p>
          <a:p>
            <a:pPr marL="514350" indent="-514350">
              <a:lnSpc>
                <a:spcPct val="150000"/>
              </a:lnSpc>
              <a:buFont typeface="+mj-lt"/>
              <a:buAutoNum type="arabicPeriod"/>
            </a:pPr>
            <a:r>
              <a:rPr lang="en-US" sz="4400" dirty="0">
                <a:latin typeface="Arial" panose="020B0604020202020204" pitchFamily="34" charset="0"/>
                <a:cs typeface="Arial" panose="020B0604020202020204" pitchFamily="34" charset="0"/>
              </a:rPr>
              <a:t>postprandial distress syndrome (PDS).</a:t>
            </a:r>
          </a:p>
        </p:txBody>
      </p:sp>
    </p:spTree>
    <p:extLst>
      <p:ext uri="{BB962C8B-B14F-4D97-AF65-F5344CB8AC3E}">
        <p14:creationId xmlns:p14="http://schemas.microsoft.com/office/powerpoint/2010/main" val="37741448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FAEFF0-7A25-E9C9-61C1-3D17A2075406}"/>
              </a:ext>
            </a:extLst>
          </p:cNvPr>
          <p:cNvSpPr>
            <a:spLocks noGrp="1"/>
          </p:cNvSpPr>
          <p:nvPr>
            <p:ph idx="1"/>
          </p:nvPr>
        </p:nvSpPr>
        <p:spPr>
          <a:xfrm>
            <a:off x="418361" y="776941"/>
            <a:ext cx="11152095" cy="5400022"/>
          </a:xfrm>
        </p:spPr>
        <p:txBody>
          <a:bodyPr/>
          <a:lstStyle/>
          <a:p>
            <a:pPr>
              <a:lnSpc>
                <a:spcPct val="200000"/>
              </a:lnSpc>
            </a:pPr>
            <a:r>
              <a:rPr lang="en-US" dirty="0">
                <a:latin typeface="Arial" panose="020B0604020202020204" pitchFamily="34" charset="0"/>
                <a:cs typeface="Arial" panose="020B0604020202020204" pitchFamily="34" charset="0"/>
              </a:rPr>
              <a:t>Notably, FD patients with PDS, in particular, experience a significant relationship between eating and symptoms. Thus, in patients with meal-related nausea, FD should be a consideration.</a:t>
            </a:r>
          </a:p>
          <a:p>
            <a:pPr>
              <a:lnSpc>
                <a:spcPct val="200000"/>
              </a:lnSpc>
            </a:pPr>
            <a:r>
              <a:rPr lang="en-US" dirty="0">
                <a:latin typeface="Arial" panose="020B0604020202020204" pitchFamily="34" charset="0"/>
                <a:cs typeface="Arial" panose="020B0604020202020204" pitchFamily="34" charset="0"/>
              </a:rPr>
              <a:t>The worldwide prevalence of FD has been estimated to be 7% to10% .</a:t>
            </a:r>
          </a:p>
        </p:txBody>
      </p:sp>
    </p:spTree>
    <p:extLst>
      <p:ext uri="{BB962C8B-B14F-4D97-AF65-F5344CB8AC3E}">
        <p14:creationId xmlns:p14="http://schemas.microsoft.com/office/powerpoint/2010/main" val="37066086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0B6EF10-B77C-D98D-7D6D-07533C746E96}"/>
              </a:ext>
            </a:extLst>
          </p:cNvPr>
          <p:cNvSpPr/>
          <p:nvPr/>
        </p:nvSpPr>
        <p:spPr>
          <a:xfrm>
            <a:off x="2331793" y="76212"/>
            <a:ext cx="6368979" cy="95734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a-IR" sz="2800" b="1" dirty="0">
                <a:solidFill>
                  <a:schemeClr val="tx1"/>
                </a:solidFill>
                <a:latin typeface="Arial" panose="020B0604020202020204" pitchFamily="34" charset="0"/>
                <a:cs typeface="Arial" panose="020B0604020202020204" pitchFamily="34" charset="0"/>
              </a:rPr>
              <a:t>Meal-related nausea and vomiting</a:t>
            </a:r>
            <a:endParaRPr lang="en-US" sz="2800" b="1" dirty="0">
              <a:solidFill>
                <a:schemeClr val="tx1"/>
              </a:solidFill>
              <a:latin typeface="Arial" panose="020B0604020202020204" pitchFamily="34" charset="0"/>
              <a:cs typeface="Arial" panose="020B0604020202020204" pitchFamily="34" charset="0"/>
            </a:endParaRPr>
          </a:p>
        </p:txBody>
      </p:sp>
      <p:sp>
        <p:nvSpPr>
          <p:cNvPr id="5" name="Arrow: Down 4">
            <a:extLst>
              <a:ext uri="{FF2B5EF4-FFF2-40B4-BE49-F238E27FC236}">
                <a16:creationId xmlns:a16="http://schemas.microsoft.com/office/drawing/2014/main" id="{F463F332-7CC1-4026-4003-E1184250A96E}"/>
              </a:ext>
            </a:extLst>
          </p:cNvPr>
          <p:cNvSpPr/>
          <p:nvPr/>
        </p:nvSpPr>
        <p:spPr>
          <a:xfrm>
            <a:off x="5267209" y="1044592"/>
            <a:ext cx="581243" cy="100733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6D6E65FD-A36A-C360-2803-CB19D4FD9F8B}"/>
              </a:ext>
            </a:extLst>
          </p:cNvPr>
          <p:cNvSpPr>
            <a:spLocks noGrp="1"/>
          </p:cNvSpPr>
          <p:nvPr>
            <p:ph idx="1"/>
          </p:nvPr>
        </p:nvSpPr>
        <p:spPr>
          <a:xfrm>
            <a:off x="2701365" y="2051924"/>
            <a:ext cx="5629835" cy="123514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oAutofit/>
          </a:bodyPr>
          <a:lstStyle/>
          <a:p>
            <a:pPr marL="0" indent="0" algn="ctr">
              <a:buNone/>
            </a:pPr>
            <a:r>
              <a:rPr lang="en-US" sz="2000" b="1" dirty="0">
                <a:solidFill>
                  <a:schemeClr val="tx1"/>
                </a:solidFill>
                <a:latin typeface="Arial" panose="020B0604020202020204" pitchFamily="34" charset="0"/>
                <a:cs typeface="Arial" panose="020B0604020202020204" pitchFamily="34" charset="0"/>
              </a:rPr>
              <a:t>Symptoms accompanied by abdominal pain, early satiety, and/or bloating (and no evidence of organic disease)</a:t>
            </a:r>
          </a:p>
        </p:txBody>
      </p:sp>
      <p:sp>
        <p:nvSpPr>
          <p:cNvPr id="3" name="Arrow: Down 2">
            <a:extLst>
              <a:ext uri="{FF2B5EF4-FFF2-40B4-BE49-F238E27FC236}">
                <a16:creationId xmlns:a16="http://schemas.microsoft.com/office/drawing/2014/main" id="{8F99C77A-2618-E5BE-E1EB-5C96D4DB8E38}"/>
              </a:ext>
            </a:extLst>
          </p:cNvPr>
          <p:cNvSpPr/>
          <p:nvPr/>
        </p:nvSpPr>
        <p:spPr>
          <a:xfrm>
            <a:off x="5160412" y="3287061"/>
            <a:ext cx="843221" cy="66939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FB5186B-712D-A674-9457-2FD97D158A6B}"/>
              </a:ext>
            </a:extLst>
          </p:cNvPr>
          <p:cNvSpPr/>
          <p:nvPr/>
        </p:nvSpPr>
        <p:spPr>
          <a:xfrm>
            <a:off x="3824549" y="3956464"/>
            <a:ext cx="3514947" cy="94759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Rome IV criteria</a:t>
            </a:r>
          </a:p>
        </p:txBody>
      </p:sp>
      <p:sp>
        <p:nvSpPr>
          <p:cNvPr id="10" name="Arrow: Down 9">
            <a:extLst>
              <a:ext uri="{FF2B5EF4-FFF2-40B4-BE49-F238E27FC236}">
                <a16:creationId xmlns:a16="http://schemas.microsoft.com/office/drawing/2014/main" id="{C03DD486-7288-0F17-B802-ECD067DB8E49}"/>
              </a:ext>
            </a:extLst>
          </p:cNvPr>
          <p:cNvSpPr/>
          <p:nvPr/>
        </p:nvSpPr>
        <p:spPr>
          <a:xfrm>
            <a:off x="5136220" y="4904061"/>
            <a:ext cx="843221" cy="66939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1C2A08-638D-A1D9-4B45-690D3CE92DAC}"/>
              </a:ext>
            </a:extLst>
          </p:cNvPr>
          <p:cNvSpPr/>
          <p:nvPr/>
        </p:nvSpPr>
        <p:spPr>
          <a:xfrm>
            <a:off x="3824549" y="5573454"/>
            <a:ext cx="3514947" cy="94759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Functional </a:t>
            </a:r>
          </a:p>
          <a:p>
            <a:pPr algn="ctr"/>
            <a:r>
              <a:rPr lang="en-US" sz="2400" b="1" dirty="0">
                <a:solidFill>
                  <a:schemeClr val="tx1"/>
                </a:solidFill>
                <a:latin typeface="Arial" panose="020B0604020202020204" pitchFamily="34" charset="0"/>
                <a:cs typeface="Arial" panose="020B0604020202020204" pitchFamily="34" charset="0"/>
              </a:rPr>
              <a:t>dyspepsia?</a:t>
            </a:r>
          </a:p>
        </p:txBody>
      </p:sp>
    </p:spTree>
    <p:extLst>
      <p:ext uri="{BB962C8B-B14F-4D97-AF65-F5344CB8AC3E}">
        <p14:creationId xmlns:p14="http://schemas.microsoft.com/office/powerpoint/2010/main" val="3509740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A32740-E6CF-CD22-9853-8578054C49D7}"/>
              </a:ext>
            </a:extLst>
          </p:cNvPr>
          <p:cNvSpPr>
            <a:spLocks noGrp="1"/>
          </p:cNvSpPr>
          <p:nvPr>
            <p:ph sz="quarter" idx="1"/>
          </p:nvPr>
        </p:nvSpPr>
        <p:spPr>
          <a:xfrm>
            <a:off x="533400" y="457212"/>
            <a:ext cx="10591800" cy="5719763"/>
          </a:xfrm>
        </p:spPr>
        <p:txBody>
          <a:bodyPr>
            <a:normAutofit/>
          </a:bodyPr>
          <a:lstStyle/>
          <a:p>
            <a:pPr marL="0" indent="0">
              <a:lnSpc>
                <a:spcPct val="150000"/>
              </a:lnSpc>
              <a:buNone/>
            </a:pPr>
            <a:r>
              <a:rPr lang="en-US" b="1" dirty="0">
                <a:solidFill>
                  <a:schemeClr val="accent3">
                    <a:lumMod val="60000"/>
                    <a:lumOff val="40000"/>
                  </a:schemeClr>
                </a:solidFill>
                <a:latin typeface="Arial" panose="020B0604020202020204" pitchFamily="34" charset="0"/>
                <a:cs typeface="Arial" panose="020B0604020202020204" pitchFamily="34" charset="0"/>
              </a:rPr>
              <a:t>Etiology</a:t>
            </a:r>
            <a:r>
              <a:rPr lang="en-US" dirty="0">
                <a:latin typeface="Arial" panose="020B0604020202020204" pitchFamily="34" charset="0"/>
                <a:cs typeface="Arial" panose="020B0604020202020204" pitchFamily="34" charset="0"/>
              </a:rPr>
              <a:t> :</a:t>
            </a:r>
          </a:p>
          <a:p>
            <a:pPr>
              <a:lnSpc>
                <a:spcPct val="150000"/>
              </a:lnSpc>
            </a:pPr>
            <a:r>
              <a:rPr lang="en-US" dirty="0">
                <a:latin typeface="Arial" panose="020B0604020202020204" pitchFamily="34" charset="0"/>
                <a:cs typeface="Arial" panose="020B0604020202020204" pitchFamily="34" charset="0"/>
              </a:rPr>
              <a:t>diverse and incompletely understood. </a:t>
            </a:r>
          </a:p>
          <a:p>
            <a:pPr marL="0" indent="0">
              <a:lnSpc>
                <a:spcPct val="150000"/>
              </a:lnSpc>
              <a:buNone/>
            </a:pPr>
            <a:r>
              <a:rPr lang="en-US" b="1" dirty="0">
                <a:solidFill>
                  <a:schemeClr val="accent3">
                    <a:lumMod val="60000"/>
                    <a:lumOff val="40000"/>
                  </a:schemeClr>
                </a:solidFill>
                <a:latin typeface="Arial" panose="020B0604020202020204" pitchFamily="34" charset="0"/>
                <a:cs typeface="Arial" panose="020B0604020202020204" pitchFamily="34" charset="0"/>
              </a:rPr>
              <a:t>risk factors:</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Psychological factors</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medications (eg, anti-inflammatory agents)</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 tobacco use</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disturbances in the gut microbiome</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female sex</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gastrointestinal infections (namely H pylori) </a:t>
            </a:r>
          </a:p>
          <a:p>
            <a:pPr marL="0" indent="0">
              <a:lnSpc>
                <a:spcPct val="150000"/>
              </a:lnSpc>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9270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B78C84-678A-CA80-F1CF-17719664A7F0}"/>
              </a:ext>
            </a:extLst>
          </p:cNvPr>
          <p:cNvSpPr>
            <a:spLocks noGrp="1"/>
          </p:cNvSpPr>
          <p:nvPr>
            <p:ph sz="quarter" idx="1"/>
          </p:nvPr>
        </p:nvSpPr>
        <p:spPr>
          <a:xfrm>
            <a:off x="838200" y="274930"/>
            <a:ext cx="10515600" cy="5902045"/>
          </a:xfrm>
        </p:spPr>
        <p:txBody>
          <a:bodyPr>
            <a:normAutofit fontScale="92500" lnSpcReduction="20000"/>
          </a:bodyPr>
          <a:lstStyle/>
          <a:p>
            <a:pPr marL="0" indent="0">
              <a:lnSpc>
                <a:spcPct val="170000"/>
              </a:lnSpc>
              <a:buNone/>
            </a:pPr>
            <a:r>
              <a:rPr lang="en-US" sz="3600" b="1" dirty="0">
                <a:solidFill>
                  <a:srgbClr val="7030A0"/>
                </a:solidFill>
                <a:latin typeface="Arial" panose="020B0604020202020204" pitchFamily="34" charset="0"/>
                <a:cs typeface="Arial" panose="020B0604020202020204" pitchFamily="34" charset="0"/>
              </a:rPr>
              <a:t>Pathophysiology</a:t>
            </a:r>
            <a:r>
              <a:rPr lang="en-US" sz="3100" b="1" dirty="0">
                <a:solidFill>
                  <a:schemeClr val="accent3">
                    <a:lumMod val="60000"/>
                    <a:lumOff val="40000"/>
                  </a:schemeClr>
                </a:solidFill>
                <a:latin typeface="Arial" panose="020B0604020202020204" pitchFamily="34" charset="0"/>
                <a:cs typeface="Arial" panose="020B0604020202020204" pitchFamily="34" charset="0"/>
              </a:rPr>
              <a:t>:</a:t>
            </a:r>
          </a:p>
          <a:p>
            <a:pPr>
              <a:lnSpc>
                <a:spcPct val="170000"/>
              </a:lnSpc>
            </a:pPr>
            <a:r>
              <a:rPr lang="en-US" sz="3100" b="1" dirty="0">
                <a:solidFill>
                  <a:srgbClr val="0070C0"/>
                </a:solidFill>
                <a:latin typeface="Arial" panose="020B0604020202020204" pitchFamily="34" charset="0"/>
                <a:cs typeface="Arial" panose="020B0604020202020204" pitchFamily="34" charset="0"/>
              </a:rPr>
              <a:t>pathophysiology of FD is complex</a:t>
            </a:r>
            <a:r>
              <a:rPr lang="en-US" dirty="0">
                <a:latin typeface="Arial" panose="020B0604020202020204" pitchFamily="34" charset="0"/>
                <a:cs typeface="Arial" panose="020B0604020202020204" pitchFamily="34" charset="0"/>
              </a:rPr>
              <a:t>. </a:t>
            </a:r>
          </a:p>
          <a:p>
            <a:pPr marL="514350" indent="-514350">
              <a:lnSpc>
                <a:spcPct val="170000"/>
              </a:lnSpc>
              <a:buFont typeface="+mj-lt"/>
              <a:buAutoNum type="arabicPeriod"/>
            </a:pPr>
            <a:r>
              <a:rPr lang="en-US" dirty="0">
                <a:latin typeface="Arial" panose="020B0604020202020204" pitchFamily="34" charset="0"/>
                <a:cs typeface="Arial" panose="020B0604020202020204" pitchFamily="34" charset="0"/>
              </a:rPr>
              <a:t>Mild delays in gastric emptying</a:t>
            </a:r>
          </a:p>
          <a:p>
            <a:pPr marL="514350" indent="-514350">
              <a:lnSpc>
                <a:spcPct val="170000"/>
              </a:lnSpc>
              <a:buFont typeface="+mj-lt"/>
              <a:buAutoNum type="arabicPeriod"/>
            </a:pPr>
            <a:r>
              <a:rPr lang="en-US" dirty="0">
                <a:latin typeface="Arial" panose="020B0604020202020204" pitchFamily="34" charset="0"/>
                <a:cs typeface="Arial" panose="020B0604020202020204" pitchFamily="34" charset="0"/>
              </a:rPr>
              <a:t>impaired gastric accommodation</a:t>
            </a:r>
          </a:p>
          <a:p>
            <a:pPr marL="514350" indent="-514350">
              <a:lnSpc>
                <a:spcPct val="170000"/>
              </a:lnSpc>
              <a:buFont typeface="+mj-lt"/>
              <a:buAutoNum type="arabicPeriod"/>
            </a:pPr>
            <a:r>
              <a:rPr lang="en-US" dirty="0">
                <a:latin typeface="Arial" panose="020B0604020202020204" pitchFamily="34" charset="0"/>
                <a:cs typeface="Arial" panose="020B0604020202020204" pitchFamily="34" charset="0"/>
              </a:rPr>
              <a:t> visceral and central hypersensitivity</a:t>
            </a:r>
          </a:p>
          <a:p>
            <a:pPr marL="514350" indent="-514350">
              <a:lnSpc>
                <a:spcPct val="170000"/>
              </a:lnSpc>
              <a:buFont typeface="+mj-lt"/>
              <a:buAutoNum type="arabicPeriod"/>
            </a:pPr>
            <a:r>
              <a:rPr lang="en-US" dirty="0">
                <a:latin typeface="Arial" panose="020B0604020202020204" pitchFamily="34" charset="0"/>
                <a:cs typeface="Arial" panose="020B0604020202020204" pitchFamily="34" charset="0"/>
              </a:rPr>
              <a:t>abnormal duodenogastric feedback</a:t>
            </a:r>
          </a:p>
          <a:p>
            <a:pPr marL="514350" indent="-514350">
              <a:lnSpc>
                <a:spcPct val="170000"/>
              </a:lnSpc>
              <a:buFont typeface="+mj-lt"/>
              <a:buAutoNum type="arabicPeriod"/>
            </a:pPr>
            <a:r>
              <a:rPr lang="en-US" dirty="0">
                <a:latin typeface="Arial" panose="020B0604020202020204" pitchFamily="34" charset="0"/>
                <a:cs typeface="Arial" panose="020B0604020202020204" pitchFamily="34" charset="0"/>
              </a:rPr>
              <a:t> alterations in the microbiome</a:t>
            </a:r>
          </a:p>
          <a:p>
            <a:pPr marL="514350" indent="-514350">
              <a:lnSpc>
                <a:spcPct val="170000"/>
              </a:lnSpc>
              <a:buFont typeface="+mj-lt"/>
              <a:buAutoNum type="arabicPeriod"/>
            </a:pPr>
            <a:r>
              <a:rPr lang="en-US" dirty="0">
                <a:latin typeface="Arial" panose="020B0604020202020204" pitchFamily="34" charset="0"/>
                <a:cs typeface="Arial" panose="020B0604020202020204" pitchFamily="34" charset="0"/>
              </a:rPr>
              <a:t> microscopic inflammation in the duodenum</a:t>
            </a:r>
          </a:p>
          <a:p>
            <a:pPr marL="514350" indent="-514350">
              <a:lnSpc>
                <a:spcPct val="170000"/>
              </a:lnSpc>
              <a:buFont typeface="+mj-lt"/>
              <a:buAutoNum type="arabicPeriod"/>
            </a:pPr>
            <a:r>
              <a:rPr lang="en-US" dirty="0">
                <a:latin typeface="Arial" panose="020B0604020202020204" pitchFamily="34" charset="0"/>
                <a:cs typeface="Arial" panose="020B0604020202020204" pitchFamily="34" charset="0"/>
              </a:rPr>
              <a:t>increased intestinal permeability </a:t>
            </a:r>
          </a:p>
        </p:txBody>
      </p:sp>
    </p:spTree>
    <p:extLst>
      <p:ext uri="{BB962C8B-B14F-4D97-AF65-F5344CB8AC3E}">
        <p14:creationId xmlns:p14="http://schemas.microsoft.com/office/powerpoint/2010/main" val="42760676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A5C10E-9746-88C0-7DD9-F8C8A6237AF9}"/>
              </a:ext>
            </a:extLst>
          </p:cNvPr>
          <p:cNvSpPr>
            <a:spLocks noGrp="1"/>
          </p:cNvSpPr>
          <p:nvPr>
            <p:ph sz="quarter" idx="1"/>
          </p:nvPr>
        </p:nvSpPr>
        <p:spPr>
          <a:xfrm>
            <a:off x="502031" y="322730"/>
            <a:ext cx="11385177" cy="6263342"/>
          </a:xfrm>
        </p:spPr>
        <p:txBody>
          <a:bodyPr>
            <a:normAutofit/>
          </a:bodyPr>
          <a:lstStyle/>
          <a:p>
            <a:pPr>
              <a:lnSpc>
                <a:spcPct val="150000"/>
              </a:lnSpc>
            </a:pPr>
            <a:r>
              <a:rPr lang="fa-IR" dirty="0">
                <a:latin typeface="Arial" panose="020B0604020202020204" pitchFamily="34" charset="0"/>
                <a:cs typeface="Arial" panose="020B0604020202020204" pitchFamily="34" charset="0"/>
              </a:rPr>
              <a:t> it should be mentioned that although GP and FD were once viewed as distinct disorders.</a:t>
            </a:r>
          </a:p>
          <a:p>
            <a:pPr>
              <a:lnSpc>
                <a:spcPct val="150000"/>
              </a:lnSpc>
            </a:pPr>
            <a:r>
              <a:rPr lang="en-US" dirty="0">
                <a:latin typeface="Arial" panose="020B0604020202020204" pitchFamily="34" charset="0"/>
                <a:cs typeface="Arial" panose="020B0604020202020204" pitchFamily="34" charset="0"/>
              </a:rPr>
              <a:t>T</a:t>
            </a:r>
            <a:r>
              <a:rPr lang="fa-IR" dirty="0">
                <a:latin typeface="Arial" panose="020B0604020202020204" pitchFamily="34" charset="0"/>
                <a:cs typeface="Arial" panose="020B0604020202020204" pitchFamily="34" charset="0"/>
              </a:rPr>
              <a:t>here is a growing consensus among experts in the field that these disorders should be considered a part of the same spectrum of gastric sensorimotor dysfunction given that they shere similar :</a:t>
            </a:r>
          </a:p>
          <a:p>
            <a:pPr marL="514350" indent="-514350">
              <a:lnSpc>
                <a:spcPct val="150000"/>
              </a:lnSpc>
              <a:buFont typeface="+mj-lt"/>
              <a:buAutoNum type="arabicPeriod"/>
            </a:pPr>
            <a:r>
              <a:rPr lang="fa-IR" dirty="0">
                <a:latin typeface="Arial" panose="020B0604020202020204" pitchFamily="34" charset="0"/>
                <a:cs typeface="Arial" panose="020B0604020202020204" pitchFamily="34" charset="0"/>
              </a:rPr>
              <a:t>symptoms (ie, nausea, early satiety, abdominal pain(</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S</a:t>
            </a:r>
            <a:r>
              <a:rPr lang="fa-IR" dirty="0">
                <a:latin typeface="Arial" panose="020B0604020202020204" pitchFamily="34" charset="0"/>
                <a:cs typeface="Arial" panose="020B0604020202020204" pitchFamily="34" charset="0"/>
              </a:rPr>
              <a:t>ome pathophysiologic mechanisms (ie, mildly delayed gastric emptying in patients with FD(</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S</a:t>
            </a:r>
            <a:r>
              <a:rPr lang="fa-IR" dirty="0">
                <a:latin typeface="Arial" panose="020B0604020202020204" pitchFamily="34" charset="0"/>
                <a:cs typeface="Arial" panose="020B0604020202020204" pitchFamily="34" charset="0"/>
              </a:rPr>
              <a:t>ome treatments (ie, prokinetics, antiemetics, neuromodulators(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23849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7FBA3C-77CB-B8E0-8ED2-5080016FE5D5}"/>
              </a:ext>
            </a:extLst>
          </p:cNvPr>
          <p:cNvSpPr>
            <a:spLocks noGrp="1"/>
          </p:cNvSpPr>
          <p:nvPr>
            <p:ph sz="quarter" idx="1"/>
          </p:nvPr>
        </p:nvSpPr>
        <p:spPr>
          <a:xfrm>
            <a:off x="442267" y="633511"/>
            <a:ext cx="11126695" cy="5800445"/>
          </a:xfrm>
        </p:spPr>
        <p:txBody>
          <a:bodyPr>
            <a:normAutofit fontScale="92500" lnSpcReduction="10000"/>
          </a:bodyPr>
          <a:lstStyle/>
          <a:p>
            <a:pPr marL="0" indent="0">
              <a:lnSpc>
                <a:spcPct val="200000"/>
              </a:lnSpc>
              <a:buNone/>
            </a:pPr>
            <a:r>
              <a:rPr lang="en-US" sz="3100" b="1" dirty="0">
                <a:solidFill>
                  <a:srgbClr val="00B050"/>
                </a:solidFill>
                <a:latin typeface="Arial" panose="020B0604020202020204" pitchFamily="34" charset="0"/>
                <a:cs typeface="Arial" panose="020B0604020202020204" pitchFamily="34" charset="0"/>
              </a:rPr>
              <a:t>D</a:t>
            </a:r>
            <a:r>
              <a:rPr lang="fa-IR" sz="3100" b="1" dirty="0">
                <a:solidFill>
                  <a:srgbClr val="00B050"/>
                </a:solidFill>
                <a:latin typeface="Arial" panose="020B0604020202020204" pitchFamily="34" charset="0"/>
                <a:cs typeface="Arial" panose="020B0604020202020204" pitchFamily="34" charset="0"/>
              </a:rPr>
              <a:t>iagnos</a:t>
            </a:r>
            <a:r>
              <a:rPr lang="en-US" sz="3100" b="1" dirty="0">
                <a:solidFill>
                  <a:srgbClr val="00B050"/>
                </a:solidFill>
                <a:latin typeface="Arial" panose="020B0604020202020204" pitchFamily="34" charset="0"/>
                <a:cs typeface="Arial" panose="020B0604020202020204" pitchFamily="34" charset="0"/>
              </a:rPr>
              <a:t>is</a:t>
            </a:r>
          </a:p>
          <a:p>
            <a:pPr marL="514350" indent="-514350">
              <a:lnSpc>
                <a:spcPct val="200000"/>
              </a:lnSpc>
              <a:buFont typeface="+mj-lt"/>
              <a:buAutoNum type="arabicPeriod"/>
            </a:pPr>
            <a:r>
              <a:rPr lang="fa-IR" dirty="0">
                <a:latin typeface="Arial" panose="020B0604020202020204" pitchFamily="34" charset="0"/>
                <a:cs typeface="Arial" panose="020B0604020202020204" pitchFamily="34" charset="0"/>
              </a:rPr>
              <a:t>Rome IV criteria to be certain that typical symptoms are present </a:t>
            </a:r>
          </a:p>
          <a:p>
            <a:pPr marL="514350" indent="-514350">
              <a:lnSpc>
                <a:spcPct val="200000"/>
              </a:lnSpc>
              <a:buFont typeface="+mj-lt"/>
              <a:buAutoNum type="arabicPeriod"/>
            </a:pPr>
            <a:r>
              <a:rPr lang="en-US" dirty="0">
                <a:latin typeface="Arial" panose="020B0604020202020204" pitchFamily="34" charset="0"/>
                <a:cs typeface="Arial" panose="020B0604020202020204" pitchFamily="34" charset="0"/>
              </a:rPr>
              <a:t>P</a:t>
            </a:r>
            <a:r>
              <a:rPr lang="fa-IR" dirty="0">
                <a:latin typeface="Arial" panose="020B0604020202020204" pitchFamily="34" charset="0"/>
                <a:cs typeface="Arial" panose="020B0604020202020204" pitchFamily="34" charset="0"/>
              </a:rPr>
              <a:t>erforming limited diagnostic tests (eg, upper endoscopy in appropriate patients) to</a:t>
            </a:r>
            <a:r>
              <a:rPr lang="en-US" dirty="0">
                <a:latin typeface="Arial" panose="020B0604020202020204" pitchFamily="34" charset="0"/>
                <a:cs typeface="Arial" panose="020B0604020202020204" pitchFamily="34" charset="0"/>
              </a:rPr>
              <a:t> </a:t>
            </a:r>
            <a:r>
              <a:rPr lang="fa-IR" dirty="0">
                <a:latin typeface="Arial" panose="020B0604020202020204" pitchFamily="34" charset="0"/>
                <a:cs typeface="Arial" panose="020B0604020202020204" pitchFamily="34" charset="0"/>
              </a:rPr>
              <a:t>help exclude an organic disorder.</a:t>
            </a:r>
          </a:p>
          <a:p>
            <a:pPr>
              <a:lnSpc>
                <a:spcPct val="200000"/>
              </a:lnSpc>
            </a:pPr>
            <a:r>
              <a:rPr lang="en-US" dirty="0">
                <a:latin typeface="Arial" panose="020B0604020202020204" pitchFamily="34" charset="0"/>
                <a:cs typeface="Arial" panose="020B0604020202020204" pitchFamily="34" charset="0"/>
              </a:rPr>
              <a:t>P</a:t>
            </a:r>
            <a:r>
              <a:rPr lang="fa-IR" dirty="0">
                <a:latin typeface="Arial" panose="020B0604020202020204" pitchFamily="34" charset="0"/>
                <a:cs typeface="Arial" panose="020B0604020202020204" pitchFamily="34" charset="0"/>
              </a:rPr>
              <a:t>atients with the PDS subtype of FD report postprandial fullness and/or early satiation at least </a:t>
            </a:r>
            <a:r>
              <a:rPr lang="en-US" dirty="0">
                <a:latin typeface="Arial" panose="020B0604020202020204" pitchFamily="34" charset="0"/>
                <a:cs typeface="Arial" panose="020B0604020202020204" pitchFamily="34" charset="0"/>
              </a:rPr>
              <a:t>3</a:t>
            </a:r>
            <a:r>
              <a:rPr lang="fa-IR" dirty="0">
                <a:latin typeface="Arial" panose="020B0604020202020204" pitchFamily="34" charset="0"/>
                <a:cs typeface="Arial" panose="020B0604020202020204" pitchFamily="34" charset="0"/>
              </a:rPr>
              <a:t> days per week. </a:t>
            </a:r>
          </a:p>
          <a:p>
            <a:pPr>
              <a:lnSpc>
                <a:spcPct val="200000"/>
              </a:lnSpc>
            </a:pPr>
            <a:r>
              <a:rPr lang="fa-IR" dirty="0">
                <a:latin typeface="Arial" panose="020B0604020202020204" pitchFamily="34" charset="0"/>
                <a:cs typeface="Arial" panose="020B0604020202020204" pitchFamily="34" charset="0"/>
              </a:rPr>
              <a:t>Nausea can accompany symptoms of FD, but the presence of significant vomiting should prompt the clinician to consider other diagnoses.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11422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21757F-1EB5-9085-6704-717CBE649EB5}"/>
              </a:ext>
            </a:extLst>
          </p:cNvPr>
          <p:cNvSpPr>
            <a:spLocks noGrp="1"/>
          </p:cNvSpPr>
          <p:nvPr>
            <p:ph idx="1"/>
          </p:nvPr>
        </p:nvSpPr>
        <p:spPr>
          <a:xfrm>
            <a:off x="533400" y="457212"/>
            <a:ext cx="10820400" cy="5719763"/>
          </a:xfrm>
        </p:spPr>
        <p:txBody>
          <a:bodyPr/>
          <a:lstStyle/>
          <a:p>
            <a:pPr>
              <a:lnSpc>
                <a:spcPct val="200000"/>
              </a:lnSpc>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C</a:t>
            </a:r>
            <a:r>
              <a:rPr lang="fa-IR" dirty="0">
                <a:latin typeface="Arial Unicode MS" panose="020B0604020202020204" pitchFamily="34" charset="-128"/>
                <a:ea typeface="Arial Unicode MS" panose="020B0604020202020204" pitchFamily="34" charset="-128"/>
                <a:cs typeface="Arial Unicode MS" panose="020B0604020202020204" pitchFamily="34" charset="-128"/>
              </a:rPr>
              <a:t>hronic nausea and vomiting syndrome (CNVS) is another DGBI that is characterized by nausea and/or vomiting at least once per week; a relative lack of abdominal pain, early satiety, and bloating help distinguish CNVS from FD.</a:t>
            </a:r>
          </a:p>
          <a:p>
            <a:pPr>
              <a:lnSpc>
                <a:spcPct val="200000"/>
              </a:lnSpc>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A</a:t>
            </a:r>
            <a:r>
              <a:rPr lang="fa-IR" dirty="0">
                <a:latin typeface="Arial Unicode MS" panose="020B0604020202020204" pitchFamily="34" charset="-128"/>
                <a:ea typeface="Arial Unicode MS" panose="020B0604020202020204" pitchFamily="34" charset="-128"/>
                <a:cs typeface="Arial Unicode MS" panose="020B0604020202020204" pitchFamily="34" charset="-128"/>
              </a:rPr>
              <a:t> relationship between eating and symptoms is not required to make a diagnosis of CNVS.</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330424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71C08F-49F5-5DE6-31F1-770877DDC3D0}"/>
              </a:ext>
            </a:extLst>
          </p:cNvPr>
          <p:cNvSpPr>
            <a:spLocks noGrp="1"/>
          </p:cNvSpPr>
          <p:nvPr>
            <p:ph idx="1"/>
          </p:nvPr>
        </p:nvSpPr>
        <p:spPr>
          <a:xfrm>
            <a:off x="908424" y="685803"/>
            <a:ext cx="10445376" cy="5491163"/>
          </a:xfrm>
        </p:spPr>
        <p:txBody>
          <a:bodyPr>
            <a:normAutofit fontScale="92500" lnSpcReduction="10000"/>
          </a:bodyPr>
          <a:lstStyle/>
          <a:p>
            <a:pPr marL="0" indent="0">
              <a:lnSpc>
                <a:spcPct val="200000"/>
              </a:lnSpc>
              <a:buNone/>
            </a:pPr>
            <a:r>
              <a:rPr lang="fa-IR" b="1" dirty="0">
                <a:solidFill>
                  <a:srgbClr val="00B050"/>
                </a:solidFill>
                <a:latin typeface="Arial" panose="020B0604020202020204" pitchFamily="34" charset="0"/>
                <a:cs typeface="Arial" panose="020B0604020202020204" pitchFamily="34" charset="0"/>
              </a:rPr>
              <a:t>Treatment</a:t>
            </a:r>
          </a:p>
          <a:p>
            <a:pPr marL="514350" indent="-514350">
              <a:lnSpc>
                <a:spcPct val="200000"/>
              </a:lnSpc>
              <a:buFont typeface="+mj-lt"/>
              <a:buAutoNum type="arabicPeriod"/>
            </a:pPr>
            <a:r>
              <a:rPr lang="en-US" dirty="0">
                <a:latin typeface="Arial" panose="020B0604020202020204" pitchFamily="34" charset="0"/>
                <a:cs typeface="Arial" panose="020B0604020202020204" pitchFamily="34" charset="0"/>
              </a:rPr>
              <a:t>E</a:t>
            </a:r>
            <a:r>
              <a:rPr lang="fa-IR" dirty="0">
                <a:latin typeface="Arial" panose="020B0604020202020204" pitchFamily="34" charset="0"/>
                <a:cs typeface="Arial" panose="020B0604020202020204" pitchFamily="34" charset="0"/>
              </a:rPr>
              <a:t>radication of H pylori</a:t>
            </a:r>
          </a:p>
          <a:p>
            <a:pPr marL="514350" indent="-514350">
              <a:lnSpc>
                <a:spcPct val="200000"/>
              </a:lnSpc>
              <a:buFont typeface="+mj-lt"/>
              <a:buAutoNum type="arabicPeriod"/>
            </a:pPr>
            <a:r>
              <a:rPr lang="fa-IR" dirty="0">
                <a:latin typeface="Arial" panose="020B0604020202020204" pitchFamily="34" charset="0"/>
                <a:cs typeface="Arial" panose="020B0604020202020204" pitchFamily="34" charset="0"/>
              </a:rPr>
              <a:t>proton pump inhibitor therapy</a:t>
            </a:r>
          </a:p>
          <a:p>
            <a:pPr marL="514350" indent="-514350">
              <a:lnSpc>
                <a:spcPct val="200000"/>
              </a:lnSpc>
              <a:buFont typeface="+mj-lt"/>
              <a:buAutoNum type="arabicPeriod"/>
            </a:pPr>
            <a:r>
              <a:rPr lang="fa-IR" dirty="0">
                <a:latin typeface="Arial" panose="020B0604020202020204" pitchFamily="34" charset="0"/>
                <a:cs typeface="Arial" panose="020B0604020202020204" pitchFamily="34" charset="0"/>
              </a:rPr>
              <a:t>treatment with tricyclic antidepressants </a:t>
            </a:r>
          </a:p>
          <a:p>
            <a:pPr marL="514350" indent="-514350">
              <a:lnSpc>
                <a:spcPct val="200000"/>
              </a:lnSpc>
              <a:buFont typeface="+mj-lt"/>
              <a:buAutoNum type="arabicPeriod"/>
            </a:pPr>
            <a:r>
              <a:rPr lang="fa-IR" dirty="0">
                <a:latin typeface="Arial" panose="020B0604020202020204" pitchFamily="34" charset="0"/>
                <a:cs typeface="Arial" panose="020B0604020202020204" pitchFamily="34" charset="0"/>
              </a:rPr>
              <a:t>prokinetic agents</a:t>
            </a:r>
          </a:p>
          <a:p>
            <a:pPr marL="514350" indent="-514350">
              <a:lnSpc>
                <a:spcPct val="200000"/>
              </a:lnSpc>
              <a:buFont typeface="+mj-lt"/>
              <a:buAutoNum type="arabicPeriod"/>
            </a:pPr>
            <a:r>
              <a:rPr lang="fa-IR" dirty="0">
                <a:latin typeface="Arial" panose="020B0604020202020204" pitchFamily="34" charset="0"/>
                <a:cs typeface="Arial" panose="020B0604020202020204" pitchFamily="34" charset="0"/>
              </a:rPr>
              <a:t>Other neuromodulators, such as mirtazapine and buspirone, are also used in practice, particularly for patients with meal-related symptoms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139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17792A-0F39-AF8A-FE1E-CE8F09B86B4E}"/>
              </a:ext>
            </a:extLst>
          </p:cNvPr>
          <p:cNvSpPr>
            <a:spLocks noGrp="1"/>
          </p:cNvSpPr>
          <p:nvPr>
            <p:ph idx="1"/>
          </p:nvPr>
        </p:nvSpPr>
        <p:spPr>
          <a:xfrm>
            <a:off x="406403" y="1524007"/>
            <a:ext cx="11546540" cy="4952999"/>
          </a:xfrm>
        </p:spPr>
        <p:txBody>
          <a:bodyPr>
            <a:normAutofit/>
          </a:bodyPr>
          <a:lstStyle/>
          <a:p>
            <a:pPr>
              <a:lnSpc>
                <a:spcPct val="150000"/>
              </a:lnSpc>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Nausea and vomiting are common gastrointestinal symptoms.</a:t>
            </a:r>
          </a:p>
          <a:p>
            <a:pPr>
              <a:lnSpc>
                <a:spcPct val="150000"/>
              </a:lnSpc>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N</a:t>
            </a:r>
            <a:r>
              <a:rPr lang="fa-IR" dirty="0">
                <a:latin typeface="Arial Unicode MS" panose="020B0604020202020204" pitchFamily="34" charset="-128"/>
                <a:ea typeface="Arial Unicode MS" panose="020B0604020202020204" pitchFamily="34" charset="-128"/>
                <a:cs typeface="Arial Unicode MS" panose="020B0604020202020204" pitchFamily="34" charset="-128"/>
              </a:rPr>
              <a:t>early universally bothersome to the individuals affected.</a:t>
            </a:r>
          </a:p>
          <a:p>
            <a:pPr>
              <a:lnSpc>
                <a:spcPct val="150000"/>
              </a:lnSpc>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F</a:t>
            </a:r>
            <a:r>
              <a:rPr lang="fa-IR" dirty="0">
                <a:latin typeface="Arial Unicode MS" panose="020B0604020202020204" pitchFamily="34" charset="-128"/>
                <a:ea typeface="Arial Unicode MS" panose="020B0604020202020204" pitchFamily="34" charset="-128"/>
                <a:cs typeface="Arial Unicode MS" panose="020B0604020202020204" pitchFamily="34" charset="-128"/>
              </a:rPr>
              <a:t>requently lead to presentation to clinic, the emergency department, or hospitalization.</a:t>
            </a:r>
          </a:p>
          <a:p>
            <a:pPr>
              <a:lnSpc>
                <a:spcPct val="150000"/>
              </a:lnSpc>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The </a:t>
            </a:r>
            <a:r>
              <a:rPr lang="fa-IR"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etiology</a:t>
            </a:r>
            <a:r>
              <a:rPr lang="fa-IR" dirty="0">
                <a:latin typeface="Arial Unicode MS" panose="020B0604020202020204" pitchFamily="34" charset="-128"/>
                <a:ea typeface="Arial Unicode MS" panose="020B0604020202020204" pitchFamily="34" charset="-128"/>
                <a:cs typeface="Arial Unicode MS" panose="020B0604020202020204" pitchFamily="34" charset="-128"/>
              </a:rPr>
              <a:t> of nausea and vomiting is complex and multifactorial.</a:t>
            </a:r>
          </a:p>
          <a:p>
            <a:pPr marL="514350" indent="-514350">
              <a:lnSpc>
                <a:spcPct val="150000"/>
              </a:lnSpc>
              <a:buFont typeface="+mj-lt"/>
              <a:buAutoNum type="arabicPeriod"/>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G</a:t>
            </a:r>
            <a:r>
              <a:rPr lang="fa-IR" dirty="0">
                <a:latin typeface="Arial Unicode MS" panose="020B0604020202020204" pitchFamily="34" charset="-128"/>
                <a:ea typeface="Arial Unicode MS" panose="020B0604020202020204" pitchFamily="34" charset="-128"/>
                <a:cs typeface="Arial Unicode MS" panose="020B0604020202020204" pitchFamily="34" charset="-128"/>
              </a:rPr>
              <a:t>astrointestinal </a:t>
            </a:r>
          </a:p>
          <a:p>
            <a:pPr marL="514350" indent="-514350">
              <a:lnSpc>
                <a:spcPct val="150000"/>
              </a:lnSpc>
              <a:buFont typeface="+mj-lt"/>
              <a:buAutoNum type="arabicPeriod"/>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nongastrointestinal </a:t>
            </a:r>
          </a:p>
          <a:p>
            <a:pPr marL="514350" indent="-514350">
              <a:lnSpc>
                <a:spcPct val="150000"/>
              </a:lnSpc>
              <a:buFont typeface="+mj-lt"/>
              <a:buAutoNum type="arabicPeriod"/>
            </a:pP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 name="Title 1">
            <a:extLst>
              <a:ext uri="{FF2B5EF4-FFF2-40B4-BE49-F238E27FC236}">
                <a16:creationId xmlns:a16="http://schemas.microsoft.com/office/drawing/2014/main" id="{CED18A17-44AC-1471-8A5A-9712BE611CFF}"/>
              </a:ext>
            </a:extLst>
          </p:cNvPr>
          <p:cNvSpPr>
            <a:spLocks noGrp="1"/>
          </p:cNvSpPr>
          <p:nvPr>
            <p:ph type="title"/>
          </p:nvPr>
        </p:nvSpPr>
        <p:spPr/>
        <p:txBody>
          <a:bodyPr/>
          <a:lstStyle/>
          <a:p>
            <a:pPr algn="ctr"/>
            <a:r>
              <a:rPr lang="fa-IR" b="1" dirty="0">
                <a:solidFill>
                  <a:srgbClr val="7030A0"/>
                </a:solidFill>
                <a:latin typeface="Arial" panose="020B0604020202020204" pitchFamily="34" charset="0"/>
                <a:cs typeface="Arial" panose="020B0604020202020204" pitchFamily="34" charset="0"/>
              </a:rPr>
              <a:t>Introduction</a:t>
            </a:r>
            <a:r>
              <a:rPr lang="fa-IR" dirty="0"/>
              <a:t> </a:t>
            </a:r>
            <a:endParaRPr lang="en-US" dirty="0"/>
          </a:p>
        </p:txBody>
      </p:sp>
    </p:spTree>
    <p:extLst>
      <p:ext uri="{BB962C8B-B14F-4D97-AF65-F5344CB8AC3E}">
        <p14:creationId xmlns:p14="http://schemas.microsoft.com/office/powerpoint/2010/main" val="771274823"/>
      </p:ext>
    </p:extLst>
  </p:cSld>
  <p:clrMapOvr>
    <a:masterClrMapping/>
  </p:clrMapOvr>
  <p:transition spd="slow">
    <p:cov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ADBAD6-6CFC-9D9A-E6DB-F8E909DB042A}"/>
              </a:ext>
            </a:extLst>
          </p:cNvPr>
          <p:cNvSpPr>
            <a:spLocks noGrp="1"/>
          </p:cNvSpPr>
          <p:nvPr>
            <p:ph idx="1"/>
          </p:nvPr>
        </p:nvSpPr>
        <p:spPr>
          <a:xfrm>
            <a:off x="838200" y="685803"/>
            <a:ext cx="10515600" cy="5491163"/>
          </a:xfrm>
        </p:spPr>
        <p:txBody>
          <a:bodyPr>
            <a:normAutofit/>
          </a:bodyPr>
          <a:lstStyle/>
          <a:p>
            <a:pPr>
              <a:lnSpc>
                <a:spcPct val="150000"/>
              </a:lnSpc>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 For patients who do not respond to drug therapy, guidelines recommend :</a:t>
            </a:r>
          </a:p>
          <a:p>
            <a:pPr marL="514350" indent="-514350">
              <a:lnSpc>
                <a:spcPct val="150000"/>
              </a:lnSpc>
              <a:buFont typeface="+mj-lt"/>
              <a:buAutoNum type="arabicPeriod"/>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consideration of psychological therapies, such as cognitive behavioral therapy </a:t>
            </a:r>
          </a:p>
          <a:p>
            <a:pPr marL="514350" indent="-514350">
              <a:lnSpc>
                <a:spcPct val="150000"/>
              </a:lnSpc>
              <a:buFont typeface="+mj-lt"/>
              <a:buAutoNum type="arabicPeriod"/>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 hypnotherapy.</a:t>
            </a:r>
          </a:p>
          <a:p>
            <a:pPr marL="514350" indent="-514350">
              <a:lnSpc>
                <a:spcPct val="150000"/>
              </a:lnSpc>
              <a:buFont typeface="+mj-lt"/>
              <a:buAutoNum type="arabicPeriod"/>
            </a:pPr>
            <a:r>
              <a:rPr lang="fa-IR" dirty="0">
                <a:latin typeface="Arial Unicode MS" panose="020B0604020202020204" pitchFamily="34" charset="-128"/>
                <a:ea typeface="Arial Unicode MS" panose="020B0604020202020204" pitchFamily="34" charset="-128"/>
                <a:cs typeface="Arial Unicode MS" panose="020B0604020202020204" pitchFamily="34" charset="-128"/>
              </a:rPr>
              <a:t> Virtual reality has also recently been shown to improve symptoms of FD  in a small randomized, double-blind,sham-controlled trial.</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0987053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F261616-771A-F9C0-11BF-58A310D9E552}"/>
              </a:ext>
            </a:extLst>
          </p:cNvPr>
          <p:cNvGraphicFramePr>
            <a:graphicFrameLocks noGrp="1"/>
          </p:cNvGraphicFramePr>
          <p:nvPr>
            <p:ph sz="quarter" idx="1"/>
            <p:extLst>
              <p:ext uri="{D42A27DB-BD31-4B8C-83A1-F6EECF244321}">
                <p14:modId xmlns:p14="http://schemas.microsoft.com/office/powerpoint/2010/main" val="2984555303"/>
              </p:ext>
            </p:extLst>
          </p:nvPr>
        </p:nvGraphicFramePr>
        <p:xfrm>
          <a:off x="382495" y="346647"/>
          <a:ext cx="11498734" cy="5916705"/>
        </p:xfrm>
        <a:graphic>
          <a:graphicData uri="http://schemas.openxmlformats.org/drawingml/2006/table">
            <a:tbl>
              <a:tblPr firstRow="1" bandRow="1">
                <a:tableStyleId>{E8B1032C-EA38-4F05-BA0D-38AFFFC7BED3}</a:tableStyleId>
              </a:tblPr>
              <a:tblGrid>
                <a:gridCol w="5749367">
                  <a:extLst>
                    <a:ext uri="{9D8B030D-6E8A-4147-A177-3AD203B41FA5}">
                      <a16:colId xmlns:a16="http://schemas.microsoft.com/office/drawing/2014/main" val="4138534618"/>
                    </a:ext>
                  </a:extLst>
                </a:gridCol>
                <a:gridCol w="5749367">
                  <a:extLst>
                    <a:ext uri="{9D8B030D-6E8A-4147-A177-3AD203B41FA5}">
                      <a16:colId xmlns:a16="http://schemas.microsoft.com/office/drawing/2014/main" val="972221053"/>
                    </a:ext>
                  </a:extLst>
                </a:gridCol>
              </a:tblGrid>
              <a:tr h="1424280">
                <a:tc gridSpan="2">
                  <a:txBody>
                    <a:bodyPr/>
                    <a:lstStyle/>
                    <a:p>
                      <a:pPr algn="ctr"/>
                      <a:r>
                        <a:rPr lang="en-US" sz="2800" b="1" dirty="0">
                          <a:solidFill>
                            <a:srgbClr val="7030A0"/>
                          </a:solidFill>
                          <a:latin typeface="Arial" panose="020B0604020202020204" pitchFamily="34" charset="0"/>
                          <a:cs typeface="Arial" panose="020B0604020202020204" pitchFamily="34" charset="0"/>
                        </a:rPr>
                        <a:t>Functional dyspepsia/chronic nausea and vomiting syndrome</a:t>
                      </a:r>
                      <a:endParaRPr lang="en-US" sz="3200" b="1" dirty="0">
                        <a:solidFill>
                          <a:srgbClr val="7030A0"/>
                        </a:solidFill>
                        <a:latin typeface="Arial" panose="020B0604020202020204" pitchFamily="34" charset="0"/>
                        <a:cs typeface="Arial" panose="020B0604020202020204" pitchFamily="34" charset="0"/>
                      </a:endParaRPr>
                    </a:p>
                  </a:txBody>
                  <a:tcPr anchor="ctr"/>
                </a:tc>
                <a:tc hMerge="1">
                  <a:txBody>
                    <a:bodyPr/>
                    <a:lstStyle/>
                    <a:p>
                      <a:endParaRPr lang="en-US" dirty="0"/>
                    </a:p>
                  </a:txBody>
                  <a:tcPr/>
                </a:tc>
                <a:extLst>
                  <a:ext uri="{0D108BD9-81ED-4DB2-BD59-A6C34878D82A}">
                    <a16:rowId xmlns:a16="http://schemas.microsoft.com/office/drawing/2014/main" val="1418067611"/>
                  </a:ext>
                </a:extLst>
              </a:tr>
              <a:tr h="1424280">
                <a:tc>
                  <a:txBody>
                    <a:bodyPr/>
                    <a:lstStyle/>
                    <a:p>
                      <a:pPr algn="ctr"/>
                      <a:r>
                        <a:rPr lang="en-US" sz="2800" b="1" i="1" dirty="0">
                          <a:solidFill>
                            <a:srgbClr val="00B0F0"/>
                          </a:solidFill>
                          <a:latin typeface="Arial" panose="020B0604020202020204" pitchFamily="34" charset="0"/>
                          <a:cs typeface="Arial" panose="020B0604020202020204" pitchFamily="34" charset="0"/>
                        </a:rPr>
                        <a:t>Medication/intervention</a:t>
                      </a:r>
                    </a:p>
                  </a:txBody>
                  <a:tcPr anchor="ctr"/>
                </a:tc>
                <a:tc>
                  <a:txBody>
                    <a:bodyPr/>
                    <a:lstStyle/>
                    <a:p>
                      <a:pPr algn="ctr"/>
                      <a:r>
                        <a:rPr lang="en-US" sz="2800" b="1" i="1" dirty="0">
                          <a:solidFill>
                            <a:srgbClr val="00B0F0"/>
                          </a:solidFill>
                          <a:latin typeface="Arial" panose="020B0604020202020204" pitchFamily="34" charset="0"/>
                          <a:cs typeface="Arial" panose="020B0604020202020204" pitchFamily="34" charset="0"/>
                        </a:rPr>
                        <a:t>Oral dose</a:t>
                      </a:r>
                    </a:p>
                  </a:txBody>
                  <a:tcPr anchor="ctr"/>
                </a:tc>
                <a:extLst>
                  <a:ext uri="{0D108BD9-81ED-4DB2-BD59-A6C34878D82A}">
                    <a16:rowId xmlns:a16="http://schemas.microsoft.com/office/drawing/2014/main" val="530630592"/>
                  </a:ext>
                </a:extLst>
              </a:tr>
              <a:tr h="1424280">
                <a:tc>
                  <a:txBody>
                    <a:bodyPr/>
                    <a:lstStyle/>
                    <a:p>
                      <a:pPr algn="ctr"/>
                      <a:r>
                        <a:rPr lang="en-US" sz="2800" b="1" dirty="0">
                          <a:latin typeface="Arial" panose="020B0604020202020204" pitchFamily="34" charset="0"/>
                          <a:cs typeface="Arial" panose="020B0604020202020204" pitchFamily="34" charset="0"/>
                        </a:rPr>
                        <a:t>Mirtazapine</a:t>
                      </a:r>
                    </a:p>
                  </a:txBody>
                  <a:tcPr anchor="ctr"/>
                </a:tc>
                <a:tc>
                  <a:txBody>
                    <a:bodyPr/>
                    <a:lstStyle/>
                    <a:p>
                      <a:pPr algn="ctr"/>
                      <a:r>
                        <a:rPr lang="en-US" sz="2800" b="1" dirty="0">
                          <a:latin typeface="Arial" panose="020B0604020202020204" pitchFamily="34" charset="0"/>
                          <a:cs typeface="Arial" panose="020B0604020202020204" pitchFamily="34" charset="0"/>
                        </a:rPr>
                        <a:t>7.5-45 mg daily</a:t>
                      </a:r>
                    </a:p>
                  </a:txBody>
                  <a:tcPr anchor="ctr"/>
                </a:tc>
                <a:extLst>
                  <a:ext uri="{0D108BD9-81ED-4DB2-BD59-A6C34878D82A}">
                    <a16:rowId xmlns:a16="http://schemas.microsoft.com/office/drawing/2014/main" val="779992257"/>
                  </a:ext>
                </a:extLst>
              </a:tr>
              <a:tr h="1643865">
                <a:tc>
                  <a:txBody>
                    <a:bodyPr/>
                    <a:lstStyle/>
                    <a:p>
                      <a:pPr algn="ctr"/>
                      <a:r>
                        <a:rPr lang="en-US" sz="2800" b="1" dirty="0">
                          <a:latin typeface="Arial" panose="020B0604020202020204" pitchFamily="34" charset="0"/>
                          <a:cs typeface="Arial" panose="020B0604020202020204" pitchFamily="34" charset="0"/>
                        </a:rPr>
                        <a:t>Buspirone</a:t>
                      </a:r>
                    </a:p>
                  </a:txBody>
                  <a:tcPr anchor="ctr"/>
                </a:tc>
                <a:tc>
                  <a:txBody>
                    <a:bodyPr/>
                    <a:lstStyle/>
                    <a:p>
                      <a:pPr algn="ctr"/>
                      <a:r>
                        <a:rPr lang="en-US" sz="2800" b="1" dirty="0">
                          <a:latin typeface="Arial" panose="020B0604020202020204" pitchFamily="34" charset="0"/>
                          <a:cs typeface="Arial" panose="020B0604020202020204" pitchFamily="34" charset="0"/>
                        </a:rPr>
                        <a:t>15-90 mg daily (divided into twice-daily or thrice-daily dosing)</a:t>
                      </a:r>
                    </a:p>
                  </a:txBody>
                  <a:tcPr anchor="ctr"/>
                </a:tc>
                <a:extLst>
                  <a:ext uri="{0D108BD9-81ED-4DB2-BD59-A6C34878D82A}">
                    <a16:rowId xmlns:a16="http://schemas.microsoft.com/office/drawing/2014/main" val="3779148377"/>
                  </a:ext>
                </a:extLst>
              </a:tr>
            </a:tbl>
          </a:graphicData>
        </a:graphic>
      </p:graphicFrame>
    </p:spTree>
    <p:extLst>
      <p:ext uri="{BB962C8B-B14F-4D97-AF65-F5344CB8AC3E}">
        <p14:creationId xmlns:p14="http://schemas.microsoft.com/office/powerpoint/2010/main" val="13170413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F5D416-D300-BBD5-9AB1-2A08C81B6745}"/>
              </a:ext>
            </a:extLst>
          </p:cNvPr>
          <p:cNvSpPr>
            <a:spLocks noGrp="1"/>
          </p:cNvSpPr>
          <p:nvPr>
            <p:ph idx="1"/>
          </p:nvPr>
        </p:nvSpPr>
        <p:spPr>
          <a:xfrm>
            <a:off x="334683" y="1147486"/>
            <a:ext cx="11128188" cy="5029481"/>
          </a:xfrm>
        </p:spPr>
        <p:txBody>
          <a:bodyPr>
            <a:normAutofit/>
          </a:bodyPr>
          <a:lstStyle/>
          <a:p>
            <a:pPr>
              <a:lnSpc>
                <a:spcPct val="150000"/>
              </a:lnSpc>
            </a:pPr>
            <a:r>
              <a:rPr lang="en-US" sz="3200" b="1" dirty="0">
                <a:solidFill>
                  <a:srgbClr val="C00000"/>
                </a:solidFill>
                <a:latin typeface="Arial" panose="020B0604020202020204" pitchFamily="34" charset="0"/>
                <a:cs typeface="Arial" panose="020B0604020202020204" pitchFamily="34" charset="0"/>
              </a:rPr>
              <a:t>Dumping Syndrome</a:t>
            </a:r>
          </a:p>
          <a:p>
            <a:pPr>
              <a:lnSpc>
                <a:spcPct val="150000"/>
              </a:lnSpc>
            </a:pPr>
            <a:r>
              <a:rPr lang="en-US" sz="3200" dirty="0">
                <a:latin typeface="Arial" panose="020B0604020202020204" pitchFamily="34" charset="0"/>
                <a:cs typeface="Arial" panose="020B0604020202020204" pitchFamily="34" charset="0"/>
              </a:rPr>
              <a:t>Dumping syndrome (DS) presents with postprandial systemic and gastrointestinal symptoms, commonly following foregut surgeries such as Roux-</a:t>
            </a:r>
            <a:r>
              <a:rPr lang="en-US" sz="3200" dirty="0" err="1">
                <a:latin typeface="Arial" panose="020B0604020202020204" pitchFamily="34" charset="0"/>
                <a:cs typeface="Arial" panose="020B0604020202020204" pitchFamily="34" charset="0"/>
              </a:rPr>
              <a:t>en</a:t>
            </a:r>
            <a:r>
              <a:rPr lang="en-US" sz="3200" dirty="0">
                <a:latin typeface="Arial" panose="020B0604020202020204" pitchFamily="34" charset="0"/>
                <a:cs typeface="Arial" panose="020B0604020202020204" pitchFamily="34" charset="0"/>
              </a:rPr>
              <a:t>-Y gastric bypass, vagotomy with pyloroplasty, sleeve gastrectomy, esophagectomy, and Nissen fundoplication.</a:t>
            </a:r>
          </a:p>
        </p:txBody>
      </p:sp>
    </p:spTree>
    <p:extLst>
      <p:ext uri="{BB962C8B-B14F-4D97-AF65-F5344CB8AC3E}">
        <p14:creationId xmlns:p14="http://schemas.microsoft.com/office/powerpoint/2010/main" val="38178717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0B6EF10-B77C-D98D-7D6D-07533C746E96}"/>
              </a:ext>
            </a:extLst>
          </p:cNvPr>
          <p:cNvSpPr/>
          <p:nvPr/>
        </p:nvSpPr>
        <p:spPr>
          <a:xfrm>
            <a:off x="2331793" y="152412"/>
            <a:ext cx="6368979" cy="88114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a-IR" sz="2800" b="1" dirty="0">
                <a:solidFill>
                  <a:schemeClr val="tx1"/>
                </a:solidFill>
                <a:latin typeface="Arial" panose="020B0604020202020204" pitchFamily="34" charset="0"/>
                <a:cs typeface="Arial" panose="020B0604020202020204" pitchFamily="34" charset="0"/>
              </a:rPr>
              <a:t>Meal-related nausea and vomiting</a:t>
            </a:r>
            <a:endParaRPr lang="en-US" sz="2800" b="1" dirty="0">
              <a:solidFill>
                <a:schemeClr val="tx1"/>
              </a:solidFill>
              <a:latin typeface="Arial" panose="020B0604020202020204" pitchFamily="34" charset="0"/>
              <a:cs typeface="Arial" panose="020B0604020202020204" pitchFamily="34" charset="0"/>
            </a:endParaRPr>
          </a:p>
        </p:txBody>
      </p:sp>
      <p:sp>
        <p:nvSpPr>
          <p:cNvPr id="5" name="Arrow: Down 4">
            <a:extLst>
              <a:ext uri="{FF2B5EF4-FFF2-40B4-BE49-F238E27FC236}">
                <a16:creationId xmlns:a16="http://schemas.microsoft.com/office/drawing/2014/main" id="{F463F332-7CC1-4026-4003-E1184250A96E}"/>
              </a:ext>
            </a:extLst>
          </p:cNvPr>
          <p:cNvSpPr/>
          <p:nvPr/>
        </p:nvSpPr>
        <p:spPr>
          <a:xfrm>
            <a:off x="5267209" y="1044592"/>
            <a:ext cx="581243" cy="100733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6D6E65FD-A36A-C360-2803-CB19D4FD9F8B}"/>
              </a:ext>
            </a:extLst>
          </p:cNvPr>
          <p:cNvSpPr>
            <a:spLocks noGrp="1"/>
          </p:cNvSpPr>
          <p:nvPr>
            <p:ph idx="1"/>
          </p:nvPr>
        </p:nvSpPr>
        <p:spPr>
          <a:xfrm>
            <a:off x="2701365" y="2051924"/>
            <a:ext cx="5629835" cy="123514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oAutofit/>
          </a:bodyPr>
          <a:lstStyle/>
          <a:p>
            <a:pPr marL="0" indent="0" algn="ctr">
              <a:buNone/>
            </a:pPr>
            <a:r>
              <a:rPr lang="en-US" sz="2000" b="1" dirty="0">
                <a:solidFill>
                  <a:schemeClr val="tx1"/>
                </a:solidFill>
                <a:latin typeface="Arial" panose="020B0604020202020204" pitchFamily="34" charset="0"/>
                <a:cs typeface="Arial" panose="020B0604020202020204" pitchFamily="34" charset="0"/>
              </a:rPr>
              <a:t>History of gastric </a:t>
            </a:r>
          </a:p>
          <a:p>
            <a:pPr marL="0" indent="0" algn="ctr">
              <a:buNone/>
            </a:pPr>
            <a:r>
              <a:rPr lang="en-US" sz="2000" b="1" dirty="0">
                <a:solidFill>
                  <a:schemeClr val="tx1"/>
                </a:solidFill>
                <a:latin typeface="Arial" panose="020B0604020202020204" pitchFamily="34" charset="0"/>
                <a:cs typeface="Arial" panose="020B0604020202020204" pitchFamily="34" charset="0"/>
              </a:rPr>
              <a:t>(</a:t>
            </a:r>
            <a:r>
              <a:rPr lang="en-US" sz="2000" b="1" dirty="0" err="1">
                <a:solidFill>
                  <a:schemeClr val="tx1"/>
                </a:solidFill>
                <a:latin typeface="Arial" panose="020B0604020202020204" pitchFamily="34" charset="0"/>
                <a:cs typeface="Arial" panose="020B0604020202020204" pitchFamily="34" charset="0"/>
              </a:rPr>
              <a:t>ie</a:t>
            </a:r>
            <a:r>
              <a:rPr lang="en-US" sz="2000" b="1" dirty="0">
                <a:solidFill>
                  <a:schemeClr val="tx1"/>
                </a:solidFill>
                <a:latin typeface="Arial" panose="020B0604020202020204" pitchFamily="34" charset="0"/>
                <a:cs typeface="Arial" panose="020B0604020202020204" pitchFamily="34" charset="0"/>
              </a:rPr>
              <a:t>, bariatric) surgery and typical systemic </a:t>
            </a:r>
          </a:p>
          <a:p>
            <a:pPr marL="0" indent="0" algn="ctr">
              <a:buNone/>
            </a:pPr>
            <a:r>
              <a:rPr lang="en-US" sz="2000" b="1" dirty="0">
                <a:solidFill>
                  <a:schemeClr val="tx1"/>
                </a:solidFill>
                <a:latin typeface="Arial" panose="020B0604020202020204" pitchFamily="34" charset="0"/>
                <a:cs typeface="Arial" panose="020B0604020202020204" pitchFamily="34" charset="0"/>
              </a:rPr>
              <a:t>symptoms</a:t>
            </a:r>
          </a:p>
        </p:txBody>
      </p:sp>
      <p:sp>
        <p:nvSpPr>
          <p:cNvPr id="3" name="Arrow: Down 2">
            <a:extLst>
              <a:ext uri="{FF2B5EF4-FFF2-40B4-BE49-F238E27FC236}">
                <a16:creationId xmlns:a16="http://schemas.microsoft.com/office/drawing/2014/main" id="{8F99C77A-2618-E5BE-E1EB-5C96D4DB8E38}"/>
              </a:ext>
            </a:extLst>
          </p:cNvPr>
          <p:cNvSpPr/>
          <p:nvPr/>
        </p:nvSpPr>
        <p:spPr>
          <a:xfrm>
            <a:off x="5160412" y="3287061"/>
            <a:ext cx="843221" cy="66939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FB5186B-712D-A674-9457-2FD97D158A6B}"/>
              </a:ext>
            </a:extLst>
          </p:cNvPr>
          <p:cNvSpPr/>
          <p:nvPr/>
        </p:nvSpPr>
        <p:spPr>
          <a:xfrm>
            <a:off x="3824549" y="3956464"/>
            <a:ext cx="3514947" cy="94759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Arial" panose="020B0604020202020204" pitchFamily="34" charset="0"/>
                <a:cs typeface="Arial" panose="020B0604020202020204" pitchFamily="34" charset="0"/>
              </a:rPr>
              <a:t>+/- modified </a:t>
            </a:r>
          </a:p>
          <a:p>
            <a:pPr algn="ctr"/>
            <a:r>
              <a:rPr lang="en-US" sz="2000" b="1" dirty="0">
                <a:solidFill>
                  <a:schemeClr val="tx1"/>
                </a:solidFill>
                <a:latin typeface="Arial" panose="020B0604020202020204" pitchFamily="34" charset="0"/>
                <a:cs typeface="Arial" panose="020B0604020202020204" pitchFamily="34" charset="0"/>
              </a:rPr>
              <a:t>oral glucose tolerance test </a:t>
            </a:r>
          </a:p>
        </p:txBody>
      </p:sp>
      <p:sp>
        <p:nvSpPr>
          <p:cNvPr id="10" name="Arrow: Down 9">
            <a:extLst>
              <a:ext uri="{FF2B5EF4-FFF2-40B4-BE49-F238E27FC236}">
                <a16:creationId xmlns:a16="http://schemas.microsoft.com/office/drawing/2014/main" id="{C03DD486-7288-0F17-B802-ECD067DB8E49}"/>
              </a:ext>
            </a:extLst>
          </p:cNvPr>
          <p:cNvSpPr/>
          <p:nvPr/>
        </p:nvSpPr>
        <p:spPr>
          <a:xfrm>
            <a:off x="5136220" y="4904061"/>
            <a:ext cx="843221" cy="66939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1C2A08-638D-A1D9-4B45-690D3CE92DAC}"/>
              </a:ext>
            </a:extLst>
          </p:cNvPr>
          <p:cNvSpPr/>
          <p:nvPr/>
        </p:nvSpPr>
        <p:spPr>
          <a:xfrm>
            <a:off x="3758809" y="5573454"/>
            <a:ext cx="3514947" cy="94759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Dumping </a:t>
            </a:r>
          </a:p>
          <a:p>
            <a:pPr algn="ctr"/>
            <a:r>
              <a:rPr lang="en-US" sz="2400" b="1" dirty="0">
                <a:solidFill>
                  <a:schemeClr val="tx1"/>
                </a:solidFill>
                <a:latin typeface="Arial" panose="020B0604020202020204" pitchFamily="34" charset="0"/>
                <a:cs typeface="Arial" panose="020B0604020202020204" pitchFamily="34" charset="0"/>
              </a:rPr>
              <a:t>Syndrome?</a:t>
            </a:r>
          </a:p>
        </p:txBody>
      </p:sp>
    </p:spTree>
    <p:extLst>
      <p:ext uri="{BB962C8B-B14F-4D97-AF65-F5344CB8AC3E}">
        <p14:creationId xmlns:p14="http://schemas.microsoft.com/office/powerpoint/2010/main" val="6279582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94EEC4-D599-CE78-1774-6276282B8792}"/>
              </a:ext>
            </a:extLst>
          </p:cNvPr>
          <p:cNvSpPr>
            <a:spLocks noGrp="1"/>
          </p:cNvSpPr>
          <p:nvPr>
            <p:ph sz="quarter" idx="1"/>
          </p:nvPr>
        </p:nvSpPr>
        <p:spPr>
          <a:xfrm>
            <a:off x="838200" y="454212"/>
            <a:ext cx="10515600" cy="6024282"/>
          </a:xfrm>
        </p:spPr>
        <p:txBody>
          <a:bodyPr>
            <a:normAutofit fontScale="92500" lnSpcReduction="20000"/>
          </a:bodyPr>
          <a:lstStyle/>
          <a:p>
            <a:r>
              <a:rPr lang="en-US" sz="3400" b="1" dirty="0">
                <a:solidFill>
                  <a:srgbClr val="C00000"/>
                </a:solidFill>
                <a:latin typeface="Arial" panose="020B0604020202020204" pitchFamily="34" charset="0"/>
                <a:cs typeface="Arial" panose="020B0604020202020204" pitchFamily="34" charset="0"/>
              </a:rPr>
              <a:t>Gastrointestinal symptoms:</a:t>
            </a:r>
            <a:endParaRPr lang="en-US" dirty="0">
              <a:latin typeface="Arial" panose="020B0604020202020204" pitchFamily="34" charset="0"/>
              <a:cs typeface="Arial" panose="020B0604020202020204" pitchFamily="34" charset="0"/>
            </a:endParaRPr>
          </a:p>
          <a:p>
            <a:pPr marL="514350" indent="-514350">
              <a:buFont typeface="+mj-lt"/>
              <a:buAutoNum type="arabicPeriod"/>
            </a:pPr>
            <a:r>
              <a:rPr lang="en-US" dirty="0">
                <a:latin typeface="Arial" panose="020B0604020202020204" pitchFamily="34" charset="0"/>
                <a:cs typeface="Arial" panose="020B0604020202020204" pitchFamily="34" charset="0"/>
              </a:rPr>
              <a:t> epigastric pain</a:t>
            </a:r>
          </a:p>
          <a:p>
            <a:pPr marL="514350" indent="-514350">
              <a:buFont typeface="+mj-lt"/>
              <a:buAutoNum type="arabicPeriod"/>
            </a:pPr>
            <a:r>
              <a:rPr lang="en-US" dirty="0">
                <a:latin typeface="Arial" panose="020B0604020202020204" pitchFamily="34" charset="0"/>
                <a:cs typeface="Arial" panose="020B0604020202020204" pitchFamily="34" charset="0"/>
              </a:rPr>
              <a:t>Bloating</a:t>
            </a:r>
          </a:p>
          <a:p>
            <a:pPr marL="514350" indent="-514350">
              <a:buFont typeface="+mj-lt"/>
              <a:buAutoNum type="arabicPeriod"/>
            </a:pPr>
            <a:r>
              <a:rPr lang="en-US" dirty="0">
                <a:latin typeface="Arial" panose="020B0604020202020204" pitchFamily="34" charset="0"/>
                <a:cs typeface="Arial" panose="020B0604020202020204" pitchFamily="34" charset="0"/>
              </a:rPr>
              <a:t>Nausea</a:t>
            </a:r>
          </a:p>
          <a:p>
            <a:pPr marL="514350" indent="-514350">
              <a:buFont typeface="+mj-lt"/>
              <a:buAutoNum type="arabicPeriod"/>
            </a:pPr>
            <a:r>
              <a:rPr lang="en-US" dirty="0">
                <a:latin typeface="Arial" panose="020B0604020202020204" pitchFamily="34" charset="0"/>
                <a:cs typeface="Arial" panose="020B0604020202020204" pitchFamily="34" charset="0"/>
              </a:rPr>
              <a:t>Diarrhea</a:t>
            </a:r>
          </a:p>
          <a:p>
            <a:r>
              <a:rPr lang="en-US" sz="3400" b="1" dirty="0">
                <a:solidFill>
                  <a:srgbClr val="C00000"/>
                </a:solidFill>
                <a:latin typeface="Arial" panose="020B0604020202020204" pitchFamily="34" charset="0"/>
                <a:cs typeface="Arial" panose="020B0604020202020204" pitchFamily="34" charset="0"/>
              </a:rPr>
              <a:t>systemic symptoms</a:t>
            </a:r>
            <a:r>
              <a:rPr lang="en-US" sz="3400" dirty="0">
                <a:solidFill>
                  <a:srgbClr val="C00000"/>
                </a:solidFill>
                <a:latin typeface="Arial" panose="020B0604020202020204" pitchFamily="34" charset="0"/>
                <a:cs typeface="Arial" panose="020B0604020202020204" pitchFamily="34" charset="0"/>
              </a:rPr>
              <a:t> :</a:t>
            </a:r>
          </a:p>
          <a:p>
            <a:pPr marL="514350" indent="-514350">
              <a:buFont typeface="+mj-lt"/>
              <a:buAutoNum type="arabicPeriod"/>
            </a:pPr>
            <a:r>
              <a:rPr lang="en-US" dirty="0">
                <a:latin typeface="Arial" panose="020B0604020202020204" pitchFamily="34" charset="0"/>
                <a:cs typeface="Arial" panose="020B0604020202020204" pitchFamily="34" charset="0"/>
              </a:rPr>
              <a:t>heart palpitations</a:t>
            </a:r>
          </a:p>
          <a:p>
            <a:pPr marL="514350" indent="-514350">
              <a:buFont typeface="+mj-lt"/>
              <a:buAutoNum type="arabicPeriod"/>
            </a:pPr>
            <a:r>
              <a:rPr lang="en-US" dirty="0">
                <a:latin typeface="Arial" panose="020B0604020202020204" pitchFamily="34" charset="0"/>
                <a:cs typeface="Arial" panose="020B0604020202020204" pitchFamily="34" charset="0"/>
              </a:rPr>
              <a:t>tachycardia, </a:t>
            </a:r>
          </a:p>
          <a:p>
            <a:pPr marL="514350" indent="-514350">
              <a:buFont typeface="+mj-lt"/>
              <a:buAutoNum type="arabicPeriod"/>
            </a:pPr>
            <a:r>
              <a:rPr lang="en-US" dirty="0">
                <a:latin typeface="Arial" panose="020B0604020202020204" pitchFamily="34" charset="0"/>
                <a:cs typeface="Arial" panose="020B0604020202020204" pitchFamily="34" charset="0"/>
              </a:rPr>
              <a:t>Fatigue</a:t>
            </a:r>
          </a:p>
          <a:p>
            <a:pPr marL="514350" indent="-514350">
              <a:buFont typeface="+mj-lt"/>
              <a:buAutoNum type="arabicPeriod"/>
            </a:pPr>
            <a:r>
              <a:rPr lang="en-US" dirty="0">
                <a:latin typeface="Arial" panose="020B0604020202020204" pitchFamily="34" charset="0"/>
                <a:cs typeface="Arial" panose="020B0604020202020204" pitchFamily="34" charset="0"/>
              </a:rPr>
              <a:t>Flushing</a:t>
            </a:r>
          </a:p>
          <a:p>
            <a:pPr marL="514350" indent="-514350">
              <a:buFont typeface="+mj-lt"/>
              <a:buAutoNum type="arabicPeriod"/>
            </a:pPr>
            <a:r>
              <a:rPr lang="en-US" dirty="0">
                <a:latin typeface="Arial" panose="020B0604020202020204" pitchFamily="34" charset="0"/>
                <a:cs typeface="Arial" panose="020B0604020202020204" pitchFamily="34" charset="0"/>
              </a:rPr>
              <a:t> pallor</a:t>
            </a:r>
          </a:p>
          <a:p>
            <a:pPr marL="514350" indent="-514350">
              <a:buFont typeface="+mj-lt"/>
              <a:buAutoNum type="arabicPeriod"/>
            </a:pPr>
            <a:r>
              <a:rPr lang="en-US" dirty="0">
                <a:latin typeface="Arial" panose="020B0604020202020204" pitchFamily="34" charset="0"/>
                <a:cs typeface="Arial" panose="020B0604020202020204" pitchFamily="34" charset="0"/>
              </a:rPr>
              <a:t> lightheadedness</a:t>
            </a:r>
          </a:p>
          <a:p>
            <a:pPr marL="514350" indent="-514350">
              <a:buFont typeface="+mj-lt"/>
              <a:buAutoNum type="arabicPeriod"/>
            </a:pPr>
            <a:r>
              <a:rPr lang="en-US" dirty="0">
                <a:latin typeface="Arial" panose="020B0604020202020204" pitchFamily="34" charset="0"/>
                <a:cs typeface="Arial" panose="020B0604020202020204" pitchFamily="34" charset="0"/>
              </a:rPr>
              <a:t>the urge to lie down</a:t>
            </a:r>
          </a:p>
          <a:p>
            <a:pPr marL="514350" indent="-514350">
              <a:buFont typeface="+mj-lt"/>
              <a:buAutoNum type="arabicPeriod"/>
            </a:pPr>
            <a:r>
              <a:rPr lang="en-US" dirty="0">
                <a:latin typeface="Arial" panose="020B0604020202020204" pitchFamily="34" charset="0"/>
                <a:cs typeface="Arial" panose="020B0604020202020204" pitchFamily="34" charset="0"/>
              </a:rPr>
              <a:t>Hypoglycemia</a:t>
            </a:r>
          </a:p>
          <a:p>
            <a:pPr marL="514350" indent="-514350">
              <a:buFont typeface="+mj-lt"/>
              <a:buAutoNum type="arabicPeriod"/>
            </a:pPr>
            <a:r>
              <a:rPr lang="en-US" dirty="0">
                <a:latin typeface="Arial" panose="020B0604020202020204" pitchFamily="34" charset="0"/>
                <a:cs typeface="Arial" panose="020B0604020202020204" pitchFamily="34" charset="0"/>
              </a:rPr>
              <a:t> hypotension. </a:t>
            </a:r>
          </a:p>
        </p:txBody>
      </p:sp>
    </p:spTree>
    <p:extLst>
      <p:ext uri="{BB962C8B-B14F-4D97-AF65-F5344CB8AC3E}">
        <p14:creationId xmlns:p14="http://schemas.microsoft.com/office/powerpoint/2010/main" val="22369884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00E9CB-0D0E-700A-53A2-AC15824C44E5}"/>
              </a:ext>
            </a:extLst>
          </p:cNvPr>
          <p:cNvSpPr>
            <a:spLocks noGrp="1"/>
          </p:cNvSpPr>
          <p:nvPr>
            <p:ph idx="1"/>
          </p:nvPr>
        </p:nvSpPr>
        <p:spPr>
          <a:xfrm>
            <a:off x="525937" y="681318"/>
            <a:ext cx="11450919" cy="5495645"/>
          </a:xfrm>
        </p:spPr>
        <p:txBody>
          <a:bodyPr>
            <a:normAutofit/>
          </a:bodyPr>
          <a:lstStyle/>
          <a:p>
            <a:pPr>
              <a:lnSpc>
                <a:spcPct val="150000"/>
              </a:lnSpc>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symptoms arise from rapid fluid shifts owing to food osmolality, resulting from accelerated transit of ingested contents to the small intestine, leading to abdominal bloating, distension, hyperinsulinemia mediated by exaggerated GLP-1 response, and release of vasoactive gastrointestinal hormones.</a:t>
            </a:r>
          </a:p>
          <a:p>
            <a:pPr>
              <a:lnSpc>
                <a:spcPct val="150000"/>
              </a:lnSpc>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Early DS typically occurs 1 hour postprandially, whereas late DS occurs 1 to 3 hours after meal ingestion.</a:t>
            </a:r>
          </a:p>
        </p:txBody>
      </p:sp>
    </p:spTree>
    <p:extLst>
      <p:ext uri="{BB962C8B-B14F-4D97-AF65-F5344CB8AC3E}">
        <p14:creationId xmlns:p14="http://schemas.microsoft.com/office/powerpoint/2010/main" val="26860911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417CEF-D099-FA79-7EFC-0FD51FEC9E65}"/>
              </a:ext>
            </a:extLst>
          </p:cNvPr>
          <p:cNvSpPr>
            <a:spLocks noGrp="1"/>
          </p:cNvSpPr>
          <p:nvPr>
            <p:ph idx="1"/>
          </p:nvPr>
        </p:nvSpPr>
        <p:spPr>
          <a:xfrm>
            <a:off x="418361" y="860612"/>
            <a:ext cx="11462863" cy="5463988"/>
          </a:xfrm>
        </p:spPr>
        <p:txBody>
          <a:bodyPr>
            <a:normAutofit/>
          </a:bodyPr>
          <a:lstStyle/>
          <a:p>
            <a:pPr marL="0" indent="0">
              <a:lnSpc>
                <a:spcPct val="200000"/>
              </a:lnSpc>
              <a:buNone/>
            </a:pPr>
            <a:r>
              <a:rPr lang="en-US" b="1" dirty="0">
                <a:solidFill>
                  <a:srgbClr val="00B050"/>
                </a:solidFill>
                <a:latin typeface="Arial" panose="020B0604020202020204" pitchFamily="34" charset="0"/>
                <a:cs typeface="Arial" panose="020B0604020202020204" pitchFamily="34" charset="0"/>
              </a:rPr>
              <a:t>Diagnosis</a:t>
            </a:r>
            <a:r>
              <a:rPr lang="fa-IR" b="1" dirty="0">
                <a:solidFill>
                  <a:srgbClr val="00B050"/>
                </a:solidFill>
                <a:latin typeface="Arial" panose="020B0604020202020204" pitchFamily="34" charset="0"/>
                <a:cs typeface="Arial" panose="020B0604020202020204" pitchFamily="34" charset="0"/>
              </a:rPr>
              <a:t>:</a:t>
            </a:r>
          </a:p>
          <a:p>
            <a:pPr>
              <a:lnSpc>
                <a:spcPct val="200000"/>
              </a:lnSpc>
            </a:pPr>
            <a:r>
              <a:rPr lang="en-US" dirty="0">
                <a:latin typeface="Arial" panose="020B0604020202020204" pitchFamily="34" charset="0"/>
                <a:cs typeface="Arial" panose="020B0604020202020204" pitchFamily="34" charset="0"/>
              </a:rPr>
              <a:t>modified oral glucose tolerance test aids diagnosis,identifying early DS by heart rate elevation over 10 bpm or 3% hematocrit rise within 30 minutes postprandially, and late DS by postprandial hypoglycemia.</a:t>
            </a:r>
          </a:p>
        </p:txBody>
      </p:sp>
    </p:spTree>
    <p:extLst>
      <p:ext uri="{BB962C8B-B14F-4D97-AF65-F5344CB8AC3E}">
        <p14:creationId xmlns:p14="http://schemas.microsoft.com/office/powerpoint/2010/main" val="28267388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309767-7ADA-D3F4-9E27-20AD0D2D2AA7}"/>
              </a:ext>
            </a:extLst>
          </p:cNvPr>
          <p:cNvSpPr>
            <a:spLocks noGrp="1"/>
          </p:cNvSpPr>
          <p:nvPr>
            <p:ph sz="quarter" idx="1"/>
          </p:nvPr>
        </p:nvSpPr>
        <p:spPr>
          <a:xfrm>
            <a:off x="609601" y="533400"/>
            <a:ext cx="11008659" cy="5980954"/>
          </a:xfrm>
        </p:spPr>
        <p:txBody>
          <a:bodyPr>
            <a:normAutofit/>
          </a:bodyPr>
          <a:lstStyle/>
          <a:p>
            <a:pPr marL="0" indent="0">
              <a:lnSpc>
                <a:spcPct val="150000"/>
              </a:lnSpc>
              <a:buNone/>
            </a:pPr>
            <a:r>
              <a:rPr lang="en-US" b="1" dirty="0">
                <a:solidFill>
                  <a:srgbClr val="00B050"/>
                </a:solidFill>
                <a:latin typeface="Arial" panose="020B0604020202020204" pitchFamily="34" charset="0"/>
                <a:cs typeface="Arial" panose="020B0604020202020204" pitchFamily="34" charset="0"/>
              </a:rPr>
              <a:t>T</a:t>
            </a:r>
            <a:r>
              <a:rPr lang="fa-IR" b="1" dirty="0">
                <a:solidFill>
                  <a:srgbClr val="00B050"/>
                </a:solidFill>
                <a:latin typeface="Arial" panose="020B0604020202020204" pitchFamily="34" charset="0"/>
                <a:cs typeface="Arial" panose="020B0604020202020204" pitchFamily="34" charset="0"/>
              </a:rPr>
              <a:t>reatment</a:t>
            </a:r>
          </a:p>
          <a:p>
            <a:pPr>
              <a:lnSpc>
                <a:spcPct val="150000"/>
              </a:lnSpc>
            </a:pPr>
            <a:r>
              <a:rPr lang="fa-IR" dirty="0">
                <a:latin typeface="Arial" panose="020B0604020202020204" pitchFamily="34" charset="0"/>
                <a:cs typeface="Arial" panose="020B0604020202020204" pitchFamily="34" charset="0"/>
              </a:rPr>
              <a:t> dietary modifications with small, frequent meals, avoiding simple carbohydrates and premeal liquids. </a:t>
            </a:r>
          </a:p>
          <a:p>
            <a:pPr>
              <a:lnSpc>
                <a:spcPct val="150000"/>
              </a:lnSpc>
            </a:pPr>
            <a:r>
              <a:rPr lang="fa-IR" dirty="0">
                <a:latin typeface="Arial" panose="020B0604020202020204" pitchFamily="34" charset="0"/>
                <a:cs typeface="Arial" panose="020B0604020202020204" pitchFamily="34" charset="0"/>
              </a:rPr>
              <a:t>Acarbose can prevent carbohydrate cleavage in refractory cases.</a:t>
            </a:r>
          </a:p>
          <a:p>
            <a:pPr>
              <a:lnSpc>
                <a:spcPct val="150000"/>
              </a:lnSpc>
            </a:pPr>
            <a:r>
              <a:rPr lang="fa-IR" dirty="0">
                <a:latin typeface="Arial" panose="020B0604020202020204" pitchFamily="34" charset="0"/>
                <a:cs typeface="Arial" panose="020B0604020202020204" pitchFamily="34" charset="0"/>
              </a:rPr>
              <a:t>Somatostatin analogues such as octreotide reduce splanchnic vasodilation in patients unresponsive to diet and acarbose.</a:t>
            </a:r>
          </a:p>
          <a:p>
            <a:pPr>
              <a:lnSpc>
                <a:spcPct val="150000"/>
              </a:lnSpc>
            </a:pPr>
            <a:r>
              <a:rPr lang="fa-IR" dirty="0">
                <a:latin typeface="Arial" panose="020B0604020202020204" pitchFamily="34" charset="0"/>
                <a:cs typeface="Arial" panose="020B0604020202020204" pitchFamily="34" charset="0"/>
              </a:rPr>
              <a:t>Surgical or endoscopic revisions, such as transoral outlet reduction post–Roux-en-Y gastric bypass, may be necessary if pharmacologic interventions fail.</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89763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F261616-771A-F9C0-11BF-58A310D9E552}"/>
              </a:ext>
            </a:extLst>
          </p:cNvPr>
          <p:cNvGraphicFramePr>
            <a:graphicFrameLocks noGrp="1"/>
          </p:cNvGraphicFramePr>
          <p:nvPr>
            <p:ph sz="quarter" idx="1"/>
            <p:extLst>
              <p:ext uri="{D42A27DB-BD31-4B8C-83A1-F6EECF244321}">
                <p14:modId xmlns:p14="http://schemas.microsoft.com/office/powerpoint/2010/main" val="111238631"/>
              </p:ext>
            </p:extLst>
          </p:nvPr>
        </p:nvGraphicFramePr>
        <p:xfrm>
          <a:off x="454218" y="214268"/>
          <a:ext cx="11140142" cy="6429464"/>
        </p:xfrm>
        <a:graphic>
          <a:graphicData uri="http://schemas.openxmlformats.org/drawingml/2006/table">
            <a:tbl>
              <a:tblPr firstRow="1" bandRow="1">
                <a:tableStyleId>{E8B1032C-EA38-4F05-BA0D-38AFFFC7BED3}</a:tableStyleId>
              </a:tblPr>
              <a:tblGrid>
                <a:gridCol w="5570071">
                  <a:extLst>
                    <a:ext uri="{9D8B030D-6E8A-4147-A177-3AD203B41FA5}">
                      <a16:colId xmlns:a16="http://schemas.microsoft.com/office/drawing/2014/main" val="4138534618"/>
                    </a:ext>
                  </a:extLst>
                </a:gridCol>
                <a:gridCol w="5570071">
                  <a:extLst>
                    <a:ext uri="{9D8B030D-6E8A-4147-A177-3AD203B41FA5}">
                      <a16:colId xmlns:a16="http://schemas.microsoft.com/office/drawing/2014/main" val="972221053"/>
                    </a:ext>
                  </a:extLst>
                </a:gridCol>
              </a:tblGrid>
              <a:tr h="1547712">
                <a:tc gridSpan="2">
                  <a:txBody>
                    <a:bodyPr/>
                    <a:lstStyle/>
                    <a:p>
                      <a:pPr algn="ctr"/>
                      <a:r>
                        <a:rPr lang="en-US" sz="3600" b="1" dirty="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t>Dumping syndrome</a:t>
                      </a:r>
                    </a:p>
                  </a:txBody>
                  <a:tcPr anchor="ctr"/>
                </a:tc>
                <a:tc hMerge="1">
                  <a:txBody>
                    <a:bodyPr/>
                    <a:lstStyle/>
                    <a:p>
                      <a:endParaRPr lang="en-US" dirty="0"/>
                    </a:p>
                  </a:txBody>
                  <a:tcPr/>
                </a:tc>
                <a:extLst>
                  <a:ext uri="{0D108BD9-81ED-4DB2-BD59-A6C34878D82A}">
                    <a16:rowId xmlns:a16="http://schemas.microsoft.com/office/drawing/2014/main" val="1418067611"/>
                  </a:ext>
                </a:extLst>
              </a:tr>
              <a:tr h="1547712">
                <a:tc>
                  <a:txBody>
                    <a:bodyPr/>
                    <a:lstStyle/>
                    <a:p>
                      <a:pPr algn="ctr"/>
                      <a:r>
                        <a:rPr lang="en-US" sz="3200" b="1" i="1" dirty="0">
                          <a:solidFill>
                            <a:srgbClr val="00B0F0"/>
                          </a:solidFill>
                          <a:latin typeface="Arial" panose="020B0604020202020204" pitchFamily="34" charset="0"/>
                          <a:cs typeface="Arial" panose="020B0604020202020204" pitchFamily="34" charset="0"/>
                        </a:rPr>
                        <a:t>Medication/intervention</a:t>
                      </a:r>
                    </a:p>
                  </a:txBody>
                  <a:tcPr anchor="ctr"/>
                </a:tc>
                <a:tc>
                  <a:txBody>
                    <a:bodyPr/>
                    <a:lstStyle/>
                    <a:p>
                      <a:pPr algn="ctr"/>
                      <a:r>
                        <a:rPr lang="en-US" sz="3200" b="1" i="1" dirty="0">
                          <a:solidFill>
                            <a:srgbClr val="00B0F0"/>
                          </a:solidFill>
                          <a:latin typeface="Arial" panose="020B0604020202020204" pitchFamily="34" charset="0"/>
                          <a:cs typeface="Arial" panose="020B0604020202020204" pitchFamily="34" charset="0"/>
                        </a:rPr>
                        <a:t>Oral dose</a:t>
                      </a:r>
                    </a:p>
                  </a:txBody>
                  <a:tcPr anchor="ctr"/>
                </a:tc>
                <a:extLst>
                  <a:ext uri="{0D108BD9-81ED-4DB2-BD59-A6C34878D82A}">
                    <a16:rowId xmlns:a16="http://schemas.microsoft.com/office/drawing/2014/main" val="159045082"/>
                  </a:ext>
                </a:extLst>
              </a:tr>
              <a:tr h="1547712">
                <a:tc>
                  <a:txBody>
                    <a:bodyPr/>
                    <a:lstStyle/>
                    <a:p>
                      <a:pPr algn="ctr"/>
                      <a:r>
                        <a:rPr lang="en-US" sz="2800" b="1" dirty="0">
                          <a:latin typeface="Arial" panose="020B0604020202020204" pitchFamily="34" charset="0"/>
                          <a:cs typeface="Arial" panose="020B0604020202020204" pitchFamily="34" charset="0"/>
                        </a:rPr>
                        <a:t>Acarbose</a:t>
                      </a:r>
                    </a:p>
                  </a:txBody>
                  <a:tcPr anchor="ctr"/>
                </a:tc>
                <a:tc>
                  <a:txBody>
                    <a:bodyPr/>
                    <a:lstStyle/>
                    <a:p>
                      <a:pPr algn="ctr"/>
                      <a:r>
                        <a:rPr lang="en-US" sz="2800" b="1" dirty="0">
                          <a:latin typeface="Arial Unicode MS" panose="020B0604020202020204" pitchFamily="34" charset="-128"/>
                          <a:ea typeface="Arial Unicode MS" panose="020B0604020202020204" pitchFamily="34" charset="-128"/>
                          <a:cs typeface="Arial Unicode MS" panose="020B0604020202020204" pitchFamily="34" charset="-128"/>
                        </a:rPr>
                        <a:t>25-100 mg three times daily </a:t>
                      </a:r>
                    </a:p>
                  </a:txBody>
                  <a:tcPr anchor="ctr"/>
                </a:tc>
                <a:extLst>
                  <a:ext uri="{0D108BD9-81ED-4DB2-BD59-A6C34878D82A}">
                    <a16:rowId xmlns:a16="http://schemas.microsoft.com/office/drawing/2014/main" val="779992257"/>
                  </a:ext>
                </a:extLst>
              </a:tr>
              <a:tr h="1786328">
                <a:tc>
                  <a:txBody>
                    <a:bodyPr/>
                    <a:lstStyle/>
                    <a:p>
                      <a:pPr algn="ctr"/>
                      <a:r>
                        <a:rPr lang="en-US" sz="2800" b="1" dirty="0">
                          <a:latin typeface="Arial" panose="020B0604020202020204" pitchFamily="34" charset="0"/>
                          <a:cs typeface="Arial" panose="020B0604020202020204" pitchFamily="34" charset="0"/>
                        </a:rPr>
                        <a:t>Octreotide</a:t>
                      </a:r>
                    </a:p>
                  </a:txBody>
                  <a:tcPr anchor="ctr"/>
                </a:tc>
                <a:tc>
                  <a:txBody>
                    <a:bodyPr/>
                    <a:lstStyle/>
                    <a:p>
                      <a:pPr algn="ctr"/>
                      <a:r>
                        <a:rPr lang="en-US" sz="2800" b="1" dirty="0">
                          <a:latin typeface="Arial" panose="020B0604020202020204" pitchFamily="34" charset="0"/>
                          <a:cs typeface="Arial" panose="020B0604020202020204" pitchFamily="34" charset="0"/>
                        </a:rPr>
                        <a:t>50 mcg three times daily (subcutaneous); 20 mg once monthly (intramuscular)</a:t>
                      </a:r>
                    </a:p>
                  </a:txBody>
                  <a:tcPr anchor="ctr"/>
                </a:tc>
                <a:extLst>
                  <a:ext uri="{0D108BD9-81ED-4DB2-BD59-A6C34878D82A}">
                    <a16:rowId xmlns:a16="http://schemas.microsoft.com/office/drawing/2014/main" val="3779148377"/>
                  </a:ext>
                </a:extLst>
              </a:tr>
            </a:tbl>
          </a:graphicData>
        </a:graphic>
      </p:graphicFrame>
    </p:spTree>
    <p:extLst>
      <p:ext uri="{BB962C8B-B14F-4D97-AF65-F5344CB8AC3E}">
        <p14:creationId xmlns:p14="http://schemas.microsoft.com/office/powerpoint/2010/main" val="14038244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3A57C3-BA5C-0BD6-B1ED-9BB332BE86A3}"/>
              </a:ext>
            </a:extLst>
          </p:cNvPr>
          <p:cNvSpPr>
            <a:spLocks noGrp="1"/>
          </p:cNvSpPr>
          <p:nvPr>
            <p:ph idx="1"/>
          </p:nvPr>
        </p:nvSpPr>
        <p:spPr>
          <a:xfrm>
            <a:off x="304801" y="685800"/>
            <a:ext cx="11049000" cy="5638800"/>
          </a:xfrm>
        </p:spPr>
        <p:txBody>
          <a:bodyPr>
            <a:normAutofit/>
          </a:bodyPr>
          <a:lstStyle/>
          <a:p>
            <a:pPr marL="0" indent="0">
              <a:lnSpc>
                <a:spcPct val="150000"/>
              </a:lnSpc>
              <a:buNone/>
            </a:pPr>
            <a:r>
              <a:rPr lang="en-US" b="1" dirty="0">
                <a:solidFill>
                  <a:srgbClr val="C00000"/>
                </a:solidFill>
                <a:latin typeface="Arial" panose="020B0604020202020204" pitchFamily="34" charset="0"/>
                <a:cs typeface="Arial" panose="020B0604020202020204" pitchFamily="34" charset="0"/>
              </a:rPr>
              <a:t>Superior Mesenteric Artery Syndrome</a:t>
            </a:r>
          </a:p>
          <a:p>
            <a:pPr>
              <a:lnSpc>
                <a:spcPct val="150000"/>
              </a:lnSpc>
            </a:pPr>
            <a:r>
              <a:rPr lang="en-US" dirty="0">
                <a:latin typeface="Arial" panose="020B0604020202020204" pitchFamily="34" charset="0"/>
                <a:cs typeface="Arial" panose="020B0604020202020204" pitchFamily="34" charset="0"/>
              </a:rPr>
              <a:t>Presents as a rare cause of meal-related nausea and vomiting.</a:t>
            </a:r>
          </a:p>
          <a:p>
            <a:pPr>
              <a:lnSpc>
                <a:spcPct val="150000"/>
              </a:lnSpc>
            </a:pPr>
            <a:r>
              <a:rPr lang="en-US" dirty="0">
                <a:latin typeface="Arial" panose="020B0604020202020204" pitchFamily="34" charset="0"/>
                <a:cs typeface="Arial" panose="020B0604020202020204" pitchFamily="34" charset="0"/>
              </a:rPr>
              <a:t>It occurs when the third part of the duodenum is compressed externally between an acute angle formed by the SMA and the aorta. </a:t>
            </a:r>
          </a:p>
          <a:p>
            <a:pPr>
              <a:lnSpc>
                <a:spcPct val="150000"/>
              </a:lnSpc>
            </a:pPr>
            <a:r>
              <a:rPr lang="en-US" dirty="0">
                <a:latin typeface="Arial" panose="020B0604020202020204" pitchFamily="34" charset="0"/>
                <a:cs typeface="Arial" panose="020B0604020202020204" pitchFamily="34" charset="0"/>
              </a:rPr>
              <a:t> This compression obstructs duodenal transit, leading to postprandial symptoms such as nausea, vomiting, distension, and epigastric pain; symptoms can frequently be alleviated by bending forward or lying in a knee-to-chest position.</a:t>
            </a:r>
          </a:p>
        </p:txBody>
      </p:sp>
    </p:spTree>
    <p:extLst>
      <p:ext uri="{BB962C8B-B14F-4D97-AF65-F5344CB8AC3E}">
        <p14:creationId xmlns:p14="http://schemas.microsoft.com/office/powerpoint/2010/main" val="3231342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033F28-72E7-2800-E53D-81E7C4697864}"/>
              </a:ext>
            </a:extLst>
          </p:cNvPr>
          <p:cNvSpPr>
            <a:spLocks noGrp="1"/>
          </p:cNvSpPr>
          <p:nvPr>
            <p:ph idx="1"/>
          </p:nvPr>
        </p:nvSpPr>
        <p:spPr>
          <a:xfrm>
            <a:off x="203201" y="457208"/>
            <a:ext cx="11760200" cy="6033247"/>
          </a:xfrm>
        </p:spPr>
        <p:txBody>
          <a:bodyPr>
            <a:normAutofit/>
          </a:bodyPr>
          <a:lstStyle/>
          <a:p>
            <a:pPr>
              <a:lnSpc>
                <a:spcPct val="150000"/>
              </a:lnSpc>
            </a:pPr>
            <a:r>
              <a:rPr lang="fa-IR" dirty="0">
                <a:latin typeface="Arial" panose="020B0604020202020204" pitchFamily="34" charset="0"/>
                <a:cs typeface="Arial" panose="020B0604020202020204" pitchFamily="34" charset="0"/>
              </a:rPr>
              <a:t> In many cases, patients report that the act of eating will cause or exacerbate symptoms.</a:t>
            </a:r>
          </a:p>
          <a:p>
            <a:pPr>
              <a:lnSpc>
                <a:spcPct val="150000"/>
              </a:lnSpc>
            </a:pPr>
            <a:r>
              <a:rPr lang="fa-IR" dirty="0">
                <a:latin typeface="Arial" panose="020B0604020202020204" pitchFamily="34" charset="0"/>
                <a:cs typeface="Arial" panose="020B0604020202020204" pitchFamily="34" charset="0"/>
              </a:rPr>
              <a:t> Thus, the purpose of this article is to provide the clinician with a guide to approach</a:t>
            </a:r>
            <a:r>
              <a:rPr lang="fa-IR" b="1" dirty="0">
                <a:solidFill>
                  <a:srgbClr val="7030A0"/>
                </a:solidFill>
                <a:latin typeface="Arial" panose="020B0604020202020204" pitchFamily="34" charset="0"/>
                <a:cs typeface="Arial" panose="020B0604020202020204" pitchFamily="34" charset="0"/>
              </a:rPr>
              <a:t> meal-related nausea and vomiting</a:t>
            </a:r>
            <a:r>
              <a:rPr lang="fa-IR" dirty="0">
                <a:latin typeface="Arial" panose="020B0604020202020204" pitchFamily="34" charset="0"/>
                <a:cs typeface="Arial" panose="020B0604020202020204" pitchFamily="34" charset="0"/>
              </a:rPr>
              <a:t> specifically. </a:t>
            </a:r>
          </a:p>
          <a:p>
            <a:pPr>
              <a:lnSpc>
                <a:spcPct val="150000"/>
              </a:lnSpc>
            </a:pPr>
            <a:r>
              <a:rPr lang="fa-IR" dirty="0">
                <a:latin typeface="Arial" panose="020B0604020202020204" pitchFamily="34" charset="0"/>
                <a:cs typeface="Arial" panose="020B0604020202020204" pitchFamily="34" charset="0"/>
              </a:rPr>
              <a:t>The </a:t>
            </a:r>
            <a:r>
              <a:rPr lang="fa-IR" b="1" dirty="0">
                <a:solidFill>
                  <a:srgbClr val="C00000"/>
                </a:solidFill>
                <a:latin typeface="Arial" panose="020B0604020202020204" pitchFamily="34" charset="0"/>
                <a:cs typeface="Arial" panose="020B0604020202020204" pitchFamily="34" charset="0"/>
              </a:rPr>
              <a:t>goal</a:t>
            </a:r>
            <a:r>
              <a:rPr lang="fa-IR" dirty="0">
                <a:latin typeface="Arial" panose="020B0604020202020204" pitchFamily="34" charset="0"/>
                <a:cs typeface="Arial" panose="020B0604020202020204" pitchFamily="34" charset="0"/>
              </a:rPr>
              <a:t> of this article :</a:t>
            </a:r>
          </a:p>
          <a:p>
            <a:pPr marL="0" indent="0">
              <a:lnSpc>
                <a:spcPct val="150000"/>
              </a:lnSpc>
              <a:buNone/>
            </a:pPr>
            <a:r>
              <a:rPr lang="en-US" dirty="0">
                <a:latin typeface="Arial" panose="020B0604020202020204" pitchFamily="34" charset="0"/>
                <a:cs typeface="Arial" panose="020B0604020202020204" pitchFamily="34" charset="0"/>
              </a:rPr>
              <a:t> Not to provide a comprehensive review of nausea and vomiting f</a:t>
            </a:r>
            <a:r>
              <a:rPr lang="fa-IR" dirty="0">
                <a:latin typeface="Arial" panose="020B0604020202020204" pitchFamily="34" charset="0"/>
                <a:cs typeface="Arial" panose="020B0604020202020204" pitchFamily="34" charset="0"/>
              </a:rPr>
              <a:t>ocused and practical guide for the common clinical scenario whereby symptoms of nausea and vomiting are strongly associated with eating</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7472347"/>
      </p:ext>
    </p:extLst>
  </p:cSld>
  <p:clrMapOvr>
    <a:masterClrMapping/>
  </p:clrMapOvr>
  <p:transition spd="slow">
    <p:cove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0B6EF10-B77C-D98D-7D6D-07533C746E96}"/>
              </a:ext>
            </a:extLst>
          </p:cNvPr>
          <p:cNvSpPr/>
          <p:nvPr/>
        </p:nvSpPr>
        <p:spPr>
          <a:xfrm>
            <a:off x="2331793" y="76212"/>
            <a:ext cx="6368979" cy="95734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a-IR" sz="2800" b="1" dirty="0">
                <a:solidFill>
                  <a:schemeClr val="tx1"/>
                </a:solidFill>
                <a:latin typeface="Arial" panose="020B0604020202020204" pitchFamily="34" charset="0"/>
                <a:cs typeface="Arial" panose="020B0604020202020204" pitchFamily="34" charset="0"/>
              </a:rPr>
              <a:t>Meal-related nausea and vomiting</a:t>
            </a:r>
            <a:endParaRPr lang="en-US" sz="2800" b="1" dirty="0">
              <a:solidFill>
                <a:schemeClr val="tx1"/>
              </a:solidFill>
              <a:latin typeface="Arial" panose="020B0604020202020204" pitchFamily="34" charset="0"/>
              <a:cs typeface="Arial" panose="020B0604020202020204" pitchFamily="34" charset="0"/>
            </a:endParaRPr>
          </a:p>
        </p:txBody>
      </p:sp>
      <p:sp>
        <p:nvSpPr>
          <p:cNvPr id="5" name="Arrow: Down 4">
            <a:extLst>
              <a:ext uri="{FF2B5EF4-FFF2-40B4-BE49-F238E27FC236}">
                <a16:creationId xmlns:a16="http://schemas.microsoft.com/office/drawing/2014/main" id="{F463F332-7CC1-4026-4003-E1184250A96E}"/>
              </a:ext>
            </a:extLst>
          </p:cNvPr>
          <p:cNvSpPr/>
          <p:nvPr/>
        </p:nvSpPr>
        <p:spPr>
          <a:xfrm>
            <a:off x="5267209" y="1044592"/>
            <a:ext cx="581243" cy="100733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6D6E65FD-A36A-C360-2803-CB19D4FD9F8B}"/>
              </a:ext>
            </a:extLst>
          </p:cNvPr>
          <p:cNvSpPr>
            <a:spLocks noGrp="1"/>
          </p:cNvSpPr>
          <p:nvPr>
            <p:ph idx="1"/>
          </p:nvPr>
        </p:nvSpPr>
        <p:spPr>
          <a:xfrm>
            <a:off x="2701365" y="2051924"/>
            <a:ext cx="5629835" cy="123514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oAutofit/>
          </a:bodyPr>
          <a:lstStyle/>
          <a:p>
            <a:pPr marL="0" indent="0" algn="ctr">
              <a:buNone/>
            </a:pPr>
            <a:r>
              <a:rPr lang="en-US" sz="2400" b="1" dirty="0">
                <a:solidFill>
                  <a:schemeClr val="tx1"/>
                </a:solidFill>
                <a:latin typeface="Arial" panose="020B0604020202020204" pitchFamily="34" charset="0"/>
                <a:cs typeface="Arial" panose="020B0604020202020204" pitchFamily="34" charset="0"/>
              </a:rPr>
              <a:t>Symptoms accompanied by weight loss and relieved by leaning forward</a:t>
            </a:r>
          </a:p>
        </p:txBody>
      </p:sp>
      <p:sp>
        <p:nvSpPr>
          <p:cNvPr id="3" name="Arrow: Down 2">
            <a:extLst>
              <a:ext uri="{FF2B5EF4-FFF2-40B4-BE49-F238E27FC236}">
                <a16:creationId xmlns:a16="http://schemas.microsoft.com/office/drawing/2014/main" id="{8F99C77A-2618-E5BE-E1EB-5C96D4DB8E38}"/>
              </a:ext>
            </a:extLst>
          </p:cNvPr>
          <p:cNvSpPr/>
          <p:nvPr/>
        </p:nvSpPr>
        <p:spPr>
          <a:xfrm>
            <a:off x="5160412" y="3287061"/>
            <a:ext cx="843221" cy="66939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FB5186B-712D-A674-9457-2FD97D158A6B}"/>
              </a:ext>
            </a:extLst>
          </p:cNvPr>
          <p:cNvSpPr/>
          <p:nvPr/>
        </p:nvSpPr>
        <p:spPr>
          <a:xfrm>
            <a:off x="3824549" y="3956464"/>
            <a:ext cx="3514947" cy="94759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Arial" panose="020B0604020202020204" pitchFamily="34" charset="0"/>
                <a:cs typeface="Arial" panose="020B0604020202020204" pitchFamily="34" charset="0"/>
              </a:rPr>
              <a:t>Upper GI series </a:t>
            </a:r>
          </a:p>
          <a:p>
            <a:pPr algn="ctr"/>
            <a:r>
              <a:rPr lang="en-US" sz="2000" b="1" dirty="0">
                <a:solidFill>
                  <a:schemeClr val="tx1"/>
                </a:solidFill>
                <a:latin typeface="Arial" panose="020B0604020202020204" pitchFamily="34" charset="0"/>
                <a:cs typeface="Arial" panose="020B0604020202020204" pitchFamily="34" charset="0"/>
              </a:rPr>
              <a:t>and/or CT or MR angiography</a:t>
            </a:r>
          </a:p>
        </p:txBody>
      </p:sp>
      <p:sp>
        <p:nvSpPr>
          <p:cNvPr id="10" name="Arrow: Down 9">
            <a:extLst>
              <a:ext uri="{FF2B5EF4-FFF2-40B4-BE49-F238E27FC236}">
                <a16:creationId xmlns:a16="http://schemas.microsoft.com/office/drawing/2014/main" id="{C03DD486-7288-0F17-B802-ECD067DB8E49}"/>
              </a:ext>
            </a:extLst>
          </p:cNvPr>
          <p:cNvSpPr/>
          <p:nvPr/>
        </p:nvSpPr>
        <p:spPr>
          <a:xfrm>
            <a:off x="5136220" y="4904061"/>
            <a:ext cx="843221" cy="66939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1C2A08-638D-A1D9-4B45-690D3CE92DAC}"/>
              </a:ext>
            </a:extLst>
          </p:cNvPr>
          <p:cNvSpPr/>
          <p:nvPr/>
        </p:nvSpPr>
        <p:spPr>
          <a:xfrm>
            <a:off x="3824549" y="5573454"/>
            <a:ext cx="3514947" cy="947597"/>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SMA syndrome?</a:t>
            </a:r>
          </a:p>
        </p:txBody>
      </p:sp>
    </p:spTree>
    <p:extLst>
      <p:ext uri="{BB962C8B-B14F-4D97-AF65-F5344CB8AC3E}">
        <p14:creationId xmlns:p14="http://schemas.microsoft.com/office/powerpoint/2010/main" val="10878788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DFF819-2086-898E-BF86-49F9F1042E4D}"/>
              </a:ext>
            </a:extLst>
          </p:cNvPr>
          <p:cNvSpPr>
            <a:spLocks noGrp="1"/>
          </p:cNvSpPr>
          <p:nvPr>
            <p:ph idx="1"/>
          </p:nvPr>
        </p:nvSpPr>
        <p:spPr>
          <a:xfrm>
            <a:off x="657415" y="1087722"/>
            <a:ext cx="10696388" cy="5089245"/>
          </a:xfrm>
        </p:spPr>
        <p:txBody>
          <a:bodyPr/>
          <a:lstStyle/>
          <a:p>
            <a:pPr>
              <a:lnSpc>
                <a:spcPct val="200000"/>
              </a:lnSpc>
            </a:pPr>
            <a:r>
              <a:rPr lang="en-US" dirty="0">
                <a:latin typeface="Arial" panose="020B0604020202020204" pitchFamily="34" charset="0"/>
                <a:cs typeface="Arial" panose="020B0604020202020204" pitchFamily="34" charset="0"/>
              </a:rPr>
              <a:t>The vascular angle change typically follows rapid weight loss, reducing retroperitoneal fat that normally separates the SMA and aorta. This change can then perpetuate symptoms, leading to further weight loss and exacerbation of SMA syndrome.</a:t>
            </a:r>
          </a:p>
        </p:txBody>
      </p:sp>
    </p:spTree>
    <p:extLst>
      <p:ext uri="{BB962C8B-B14F-4D97-AF65-F5344CB8AC3E}">
        <p14:creationId xmlns:p14="http://schemas.microsoft.com/office/powerpoint/2010/main" val="39068063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D12216-C9AD-84C2-C637-C2975B0DED96}"/>
              </a:ext>
            </a:extLst>
          </p:cNvPr>
          <p:cNvSpPr>
            <a:spLocks noGrp="1"/>
          </p:cNvSpPr>
          <p:nvPr>
            <p:ph idx="1"/>
          </p:nvPr>
        </p:nvSpPr>
        <p:spPr>
          <a:xfrm>
            <a:off x="838200" y="1143002"/>
            <a:ext cx="10515600" cy="5033963"/>
          </a:xfrm>
        </p:spPr>
        <p:txBody>
          <a:bodyPr>
            <a:normAutofit fontScale="92500" lnSpcReduction="20000"/>
          </a:bodyPr>
          <a:lstStyle/>
          <a:p>
            <a:pPr marL="0" indent="0">
              <a:lnSpc>
                <a:spcPct val="200000"/>
              </a:lnSpc>
              <a:buNone/>
            </a:pPr>
            <a:r>
              <a:rPr lang="en-US" b="1" dirty="0">
                <a:solidFill>
                  <a:srgbClr val="00B050"/>
                </a:solidFill>
                <a:latin typeface="Arial" panose="020B0604020202020204" pitchFamily="34" charset="0"/>
                <a:cs typeface="Arial" panose="020B0604020202020204" pitchFamily="34" charset="0"/>
              </a:rPr>
              <a:t>Diagnosis</a:t>
            </a:r>
          </a:p>
          <a:p>
            <a:pPr>
              <a:lnSpc>
                <a:spcPct val="200000"/>
              </a:lnSpc>
            </a:pPr>
            <a:r>
              <a:rPr lang="en-US" dirty="0">
                <a:latin typeface="Arial" panose="020B0604020202020204" pitchFamily="34" charset="0"/>
                <a:cs typeface="Arial" panose="020B0604020202020204" pitchFamily="34" charset="0"/>
              </a:rPr>
              <a:t>Based on symptoms and radiologic evidence of duodenal obstruction by the SMA.</a:t>
            </a:r>
          </a:p>
          <a:p>
            <a:pPr>
              <a:lnSpc>
                <a:spcPct val="200000"/>
              </a:lnSpc>
            </a:pPr>
            <a:r>
              <a:rPr lang="en-US" dirty="0">
                <a:latin typeface="Arial" panose="020B0604020202020204" pitchFamily="34" charset="0"/>
                <a:cs typeface="Arial" panose="020B0604020202020204" pitchFamily="34" charset="0"/>
              </a:rPr>
              <a:t>This can be assessed with an upper gastrointestinal radiographic series showing an abrupt compression of the third portion of the duodenum with resulting dilation of the proximal duodenum, with or without gastric dilation.</a:t>
            </a:r>
          </a:p>
        </p:txBody>
      </p:sp>
    </p:spTree>
    <p:extLst>
      <p:ext uri="{BB962C8B-B14F-4D97-AF65-F5344CB8AC3E}">
        <p14:creationId xmlns:p14="http://schemas.microsoft.com/office/powerpoint/2010/main" val="24367357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AF6FA1-CB68-2E15-5BC7-F5E938591BFC}"/>
              </a:ext>
            </a:extLst>
          </p:cNvPr>
          <p:cNvSpPr>
            <a:spLocks noGrp="1"/>
          </p:cNvSpPr>
          <p:nvPr>
            <p:ph idx="1"/>
          </p:nvPr>
        </p:nvSpPr>
        <p:spPr>
          <a:xfrm>
            <a:off x="502027" y="920377"/>
            <a:ext cx="11128188" cy="5256587"/>
          </a:xfrm>
        </p:spPr>
        <p:txBody>
          <a:bodyPr>
            <a:normAutofit/>
          </a:bodyPr>
          <a:lstStyle/>
          <a:p>
            <a:pPr>
              <a:lnSpc>
                <a:spcPct val="150000"/>
              </a:lnSpc>
            </a:pPr>
            <a:r>
              <a:rPr lang="en-US" dirty="0">
                <a:latin typeface="Arial" panose="020B0604020202020204" pitchFamily="34" charset="0"/>
                <a:cs typeface="Arial" panose="020B0604020202020204" pitchFamily="34" charset="0"/>
              </a:rPr>
              <a:t>CT angiography has been considered the standard to diagnose SMA syndrome, as this modality can assess the aortomesenteric angle (normal &gt;25 degrees) and distance (normal &gt;8 mm), as well as detect evidence of duodenal obstruction.</a:t>
            </a:r>
          </a:p>
          <a:p>
            <a:pPr>
              <a:lnSpc>
                <a:spcPct val="150000"/>
              </a:lnSpc>
            </a:pPr>
            <a:r>
              <a:rPr lang="en-US" dirty="0">
                <a:latin typeface="Arial" panose="020B0604020202020204" pitchFamily="34" charset="0"/>
                <a:cs typeface="Arial" panose="020B0604020202020204" pitchFamily="34" charset="0"/>
              </a:rPr>
              <a:t> Similar to CT angiography, MR angiography can also be performed, and mesenteric ultrasound has recently emerged as a modality for measuring the aortomesenteric distance with sensitivity similar to CT.</a:t>
            </a:r>
          </a:p>
        </p:txBody>
      </p:sp>
    </p:spTree>
    <p:extLst>
      <p:ext uri="{BB962C8B-B14F-4D97-AF65-F5344CB8AC3E}">
        <p14:creationId xmlns:p14="http://schemas.microsoft.com/office/powerpoint/2010/main" val="33407750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9472B7-F960-1018-7238-416D4A211FEB}"/>
              </a:ext>
            </a:extLst>
          </p:cNvPr>
          <p:cNvSpPr>
            <a:spLocks noGrp="1"/>
          </p:cNvSpPr>
          <p:nvPr>
            <p:ph idx="1"/>
          </p:nvPr>
        </p:nvSpPr>
        <p:spPr>
          <a:xfrm>
            <a:off x="1117600" y="932329"/>
            <a:ext cx="10236200" cy="5244634"/>
          </a:xfrm>
        </p:spPr>
        <p:txBody>
          <a:bodyPr/>
          <a:lstStyle/>
          <a:p>
            <a:pPr marL="0" indent="0">
              <a:lnSpc>
                <a:spcPct val="200000"/>
              </a:lnSpc>
              <a:buNone/>
            </a:pPr>
            <a:r>
              <a:rPr lang="en-US" b="1" dirty="0">
                <a:solidFill>
                  <a:srgbClr val="00B050"/>
                </a:solidFill>
                <a:latin typeface="Arial" panose="020B0604020202020204" pitchFamily="34" charset="0"/>
                <a:cs typeface="Arial" panose="020B0604020202020204" pitchFamily="34" charset="0"/>
              </a:rPr>
              <a:t>Management</a:t>
            </a:r>
            <a:r>
              <a:rPr lang="en-US" dirty="0">
                <a:latin typeface="Arial" panose="020B0604020202020204" pitchFamily="34" charset="0"/>
                <a:cs typeface="Arial" panose="020B0604020202020204" pitchFamily="34" charset="0"/>
              </a:rPr>
              <a:t> </a:t>
            </a:r>
          </a:p>
          <a:p>
            <a:pPr>
              <a:lnSpc>
                <a:spcPct val="200000"/>
              </a:lnSpc>
            </a:pPr>
            <a:r>
              <a:rPr lang="en-US" dirty="0">
                <a:latin typeface="Arial" panose="020B0604020202020204" pitchFamily="34" charset="0"/>
                <a:cs typeface="Arial" panose="020B0604020202020204" pitchFamily="34" charset="0"/>
              </a:rPr>
              <a:t> Initial management includes gastric decompression and enteral or parenteral nutrition to rebuild retroperitolneal fat.</a:t>
            </a:r>
          </a:p>
          <a:p>
            <a:pPr>
              <a:lnSpc>
                <a:spcPct val="200000"/>
              </a:lnSpc>
            </a:pPr>
            <a:r>
              <a:rPr lang="en-US" dirty="0">
                <a:latin typeface="Arial" panose="020B0604020202020204" pitchFamily="34" charset="0"/>
                <a:cs typeface="Arial" panose="020B0604020202020204" pitchFamily="34" charset="0"/>
              </a:rPr>
              <a:t> Gastrojejunostomy is considered if conservative measures fail</a:t>
            </a:r>
          </a:p>
        </p:txBody>
      </p:sp>
    </p:spTree>
    <p:extLst>
      <p:ext uri="{BB962C8B-B14F-4D97-AF65-F5344CB8AC3E}">
        <p14:creationId xmlns:p14="http://schemas.microsoft.com/office/powerpoint/2010/main" val="35415420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F261616-771A-F9C0-11BF-58A310D9E552}"/>
              </a:ext>
            </a:extLst>
          </p:cNvPr>
          <p:cNvGraphicFramePr>
            <a:graphicFrameLocks noGrp="1"/>
          </p:cNvGraphicFramePr>
          <p:nvPr>
            <p:ph sz="quarter" idx="1"/>
            <p:extLst>
              <p:ext uri="{D42A27DB-BD31-4B8C-83A1-F6EECF244321}">
                <p14:modId xmlns:p14="http://schemas.microsoft.com/office/powerpoint/2010/main" val="2102481029"/>
              </p:ext>
            </p:extLst>
          </p:nvPr>
        </p:nvGraphicFramePr>
        <p:xfrm>
          <a:off x="466171" y="490073"/>
          <a:ext cx="11259670" cy="6063128"/>
        </p:xfrm>
        <a:graphic>
          <a:graphicData uri="http://schemas.openxmlformats.org/drawingml/2006/table">
            <a:tbl>
              <a:tblPr firstRow="1" bandRow="1">
                <a:tableStyleId>{E8B1032C-EA38-4F05-BA0D-38AFFFC7BED3}</a:tableStyleId>
              </a:tblPr>
              <a:tblGrid>
                <a:gridCol w="5629835">
                  <a:extLst>
                    <a:ext uri="{9D8B030D-6E8A-4147-A177-3AD203B41FA5}">
                      <a16:colId xmlns:a16="http://schemas.microsoft.com/office/drawing/2014/main" val="4138534618"/>
                    </a:ext>
                  </a:extLst>
                </a:gridCol>
                <a:gridCol w="5629835">
                  <a:extLst>
                    <a:ext uri="{9D8B030D-6E8A-4147-A177-3AD203B41FA5}">
                      <a16:colId xmlns:a16="http://schemas.microsoft.com/office/drawing/2014/main" val="972221053"/>
                    </a:ext>
                  </a:extLst>
                </a:gridCol>
              </a:tblGrid>
              <a:tr h="1402584">
                <a:tc gridSpan="2">
                  <a:txBody>
                    <a:bodyPr/>
                    <a:lstStyle/>
                    <a:p>
                      <a:pPr algn="ctr"/>
                      <a:r>
                        <a:rPr lang="en-US" sz="3600" b="1" dirty="0">
                          <a:solidFill>
                            <a:srgbClr val="7030A0"/>
                          </a:solidFill>
                          <a:latin typeface="Arial" panose="020B0604020202020204" pitchFamily="34" charset="0"/>
                          <a:cs typeface="Arial" panose="020B0604020202020204" pitchFamily="34" charset="0"/>
                        </a:rPr>
                        <a:t>Superior mesenteric artery syndrome</a:t>
                      </a:r>
                    </a:p>
                  </a:txBody>
                  <a:tcPr anchor="ctr"/>
                </a:tc>
                <a:tc hMerge="1">
                  <a:txBody>
                    <a:bodyPr/>
                    <a:lstStyle/>
                    <a:p>
                      <a:endParaRPr lang="en-US" dirty="0"/>
                    </a:p>
                  </a:txBody>
                  <a:tcPr/>
                </a:tc>
                <a:extLst>
                  <a:ext uri="{0D108BD9-81ED-4DB2-BD59-A6C34878D82A}">
                    <a16:rowId xmlns:a16="http://schemas.microsoft.com/office/drawing/2014/main" val="1418067611"/>
                  </a:ext>
                </a:extLst>
              </a:tr>
              <a:tr h="1402584">
                <a:tc>
                  <a:txBody>
                    <a:bodyPr/>
                    <a:lstStyle/>
                    <a:p>
                      <a:pPr algn="ctr"/>
                      <a:r>
                        <a:rPr lang="en-US" sz="3200" b="1" i="1" dirty="0">
                          <a:solidFill>
                            <a:srgbClr val="0070C0"/>
                          </a:solidFill>
                          <a:latin typeface="Arial" panose="020B0604020202020204" pitchFamily="34" charset="0"/>
                          <a:cs typeface="Arial" panose="020B0604020202020204" pitchFamily="34" charset="0"/>
                        </a:rPr>
                        <a:t>Medication/intervention</a:t>
                      </a:r>
                    </a:p>
                  </a:txBody>
                  <a:tcPr anchor="ctr"/>
                </a:tc>
                <a:tc>
                  <a:txBody>
                    <a:bodyPr/>
                    <a:lstStyle/>
                    <a:p>
                      <a:pPr algn="ctr"/>
                      <a:r>
                        <a:rPr lang="en-US" sz="3200" b="1" i="1" dirty="0">
                          <a:solidFill>
                            <a:srgbClr val="0070C0"/>
                          </a:solidFill>
                          <a:latin typeface="Arial" panose="020B0604020202020204" pitchFamily="34" charset="0"/>
                          <a:cs typeface="Arial" panose="020B0604020202020204" pitchFamily="34" charset="0"/>
                        </a:rPr>
                        <a:t>Oral dose</a:t>
                      </a:r>
                    </a:p>
                  </a:txBody>
                  <a:tcPr anchor="ctr"/>
                </a:tc>
                <a:extLst>
                  <a:ext uri="{0D108BD9-81ED-4DB2-BD59-A6C34878D82A}">
                    <a16:rowId xmlns:a16="http://schemas.microsoft.com/office/drawing/2014/main" val="4236564184"/>
                  </a:ext>
                </a:extLst>
              </a:tr>
              <a:tr h="1639135">
                <a:tc>
                  <a:txBody>
                    <a:bodyPr/>
                    <a:lstStyle/>
                    <a:p>
                      <a:pPr algn="ctr"/>
                      <a:r>
                        <a:rPr lang="en-US" sz="2400" b="1" dirty="0">
                          <a:latin typeface="Arial" panose="020B0604020202020204" pitchFamily="34" charset="0"/>
                          <a:cs typeface="Arial" panose="020B0604020202020204" pitchFamily="34" charset="0"/>
                        </a:rPr>
                        <a:t>Weight gain (may require enteral or parenteral nutrition) </a:t>
                      </a:r>
                    </a:p>
                  </a:txBody>
                  <a:tcPr anchor="ctr"/>
                </a:tc>
                <a:tc>
                  <a:txBody>
                    <a:bodyPr/>
                    <a:lstStyle/>
                    <a:p>
                      <a:pPr algn="ctr"/>
                      <a:r>
                        <a:rPr lang="en-US" sz="2800" b="1" dirty="0">
                          <a:latin typeface="Arial" panose="020B0604020202020204" pitchFamily="34" charset="0"/>
                          <a:cs typeface="Arial" panose="020B0604020202020204" pitchFamily="34" charset="0"/>
                        </a:rPr>
                        <a:t>Not applicable </a:t>
                      </a:r>
                    </a:p>
                  </a:txBody>
                  <a:tcPr anchor="ctr"/>
                </a:tc>
                <a:extLst>
                  <a:ext uri="{0D108BD9-81ED-4DB2-BD59-A6C34878D82A}">
                    <a16:rowId xmlns:a16="http://schemas.microsoft.com/office/drawing/2014/main" val="779992257"/>
                  </a:ext>
                </a:extLst>
              </a:tr>
              <a:tr h="1618825">
                <a:tc>
                  <a:txBody>
                    <a:bodyPr/>
                    <a:lstStyle/>
                    <a:p>
                      <a:pPr algn="ctr"/>
                      <a:r>
                        <a:rPr lang="en-US" sz="2800" b="1" dirty="0">
                          <a:latin typeface="Arial" panose="020B0604020202020204" pitchFamily="34" charset="0"/>
                          <a:cs typeface="Arial" panose="020B0604020202020204" pitchFamily="34" charset="0"/>
                        </a:rPr>
                        <a:t>Gastrojejunostomy</a:t>
                      </a:r>
                    </a:p>
                  </a:txBody>
                  <a:tcPr anchor="ctr"/>
                </a:tc>
                <a:tc>
                  <a:txBody>
                    <a:bodyPr/>
                    <a:lstStyle/>
                    <a:p>
                      <a:pPr algn="ctr"/>
                      <a:r>
                        <a:rPr lang="en-US" sz="2800" b="1" dirty="0">
                          <a:latin typeface="Arial" panose="020B0604020202020204" pitchFamily="34" charset="0"/>
                          <a:cs typeface="Arial" panose="020B0604020202020204" pitchFamily="34" charset="0"/>
                        </a:rPr>
                        <a:t>Not applicable </a:t>
                      </a:r>
                    </a:p>
                  </a:txBody>
                  <a:tcPr anchor="ctr"/>
                </a:tc>
                <a:extLst>
                  <a:ext uri="{0D108BD9-81ED-4DB2-BD59-A6C34878D82A}">
                    <a16:rowId xmlns:a16="http://schemas.microsoft.com/office/drawing/2014/main" val="3779148377"/>
                  </a:ext>
                </a:extLst>
              </a:tr>
            </a:tbl>
          </a:graphicData>
        </a:graphic>
      </p:graphicFrame>
    </p:spTree>
    <p:extLst>
      <p:ext uri="{BB962C8B-B14F-4D97-AF65-F5344CB8AC3E}">
        <p14:creationId xmlns:p14="http://schemas.microsoft.com/office/powerpoint/2010/main" val="16755352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B18B1E-471C-3770-791F-6A14F708F129}"/>
              </a:ext>
            </a:extLst>
          </p:cNvPr>
          <p:cNvSpPr>
            <a:spLocks noGrp="1"/>
          </p:cNvSpPr>
          <p:nvPr>
            <p:ph idx="1"/>
          </p:nvPr>
        </p:nvSpPr>
        <p:spPr>
          <a:xfrm>
            <a:off x="586443" y="1502900"/>
            <a:ext cx="11258924" cy="4989979"/>
          </a:xfrm>
        </p:spPr>
        <p:txBody>
          <a:bodyPr>
            <a:normAutofit/>
          </a:bodyPr>
          <a:lstStyle/>
          <a:p>
            <a:pPr>
              <a:lnSpc>
                <a:spcPct val="200000"/>
              </a:lnSpc>
            </a:pPr>
            <a:r>
              <a:rPr lang="en-US" dirty="0">
                <a:latin typeface="Arial" panose="020B0604020202020204" pitchFamily="34" charset="0"/>
                <a:cs typeface="Arial" panose="020B0604020202020204" pitchFamily="34" charset="0"/>
              </a:rPr>
              <a:t>Nausea and vomiting are common, bothersome symptoms that frequently lead to evaluation in the clinic and hospital setting. </a:t>
            </a:r>
          </a:p>
          <a:p>
            <a:pPr>
              <a:lnSpc>
                <a:spcPct val="200000"/>
              </a:lnSpc>
            </a:pPr>
            <a:r>
              <a:rPr lang="en-US" dirty="0">
                <a:latin typeface="Arial" panose="020B0604020202020204" pitchFamily="34" charset="0"/>
                <a:cs typeface="Arial" panose="020B0604020202020204" pitchFamily="34" charset="0"/>
              </a:rPr>
              <a:t>The differential diagnosis for nausea and vomiting is vast, and it is often helpful to first separate gastrointestinal causes from nongastrointestinal ones.</a:t>
            </a:r>
          </a:p>
          <a:p>
            <a:pPr>
              <a:lnSpc>
                <a:spcPct val="200000"/>
              </a:lnSpc>
            </a:pPr>
            <a:endParaRPr lang="en-US"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583DDC59-5BB9-6089-9BAB-51661ACB4177}"/>
              </a:ext>
            </a:extLst>
          </p:cNvPr>
          <p:cNvSpPr>
            <a:spLocks noGrp="1"/>
          </p:cNvSpPr>
          <p:nvPr>
            <p:ph type="title"/>
          </p:nvPr>
        </p:nvSpPr>
        <p:spPr>
          <a:xfrm>
            <a:off x="3352800" y="228600"/>
            <a:ext cx="4343400" cy="914400"/>
          </a:xfrm>
        </p:spPr>
        <p:txBody>
          <a:bodyPr>
            <a:noAutofit/>
          </a:bodyPr>
          <a:lstStyle/>
          <a:p>
            <a:pPr algn="ctr"/>
            <a:r>
              <a:rPr lang="en-US" sz="5400" b="1" dirty="0">
                <a:solidFill>
                  <a:srgbClr val="7030A0"/>
                </a:solidFill>
                <a:latin typeface="Arial" panose="020B0604020202020204" pitchFamily="34" charset="0"/>
                <a:cs typeface="Arial" panose="020B0604020202020204" pitchFamily="34" charset="0"/>
              </a:rPr>
              <a:t>Conclusion</a:t>
            </a:r>
          </a:p>
        </p:txBody>
      </p:sp>
    </p:spTree>
    <p:extLst>
      <p:ext uri="{BB962C8B-B14F-4D97-AF65-F5344CB8AC3E}">
        <p14:creationId xmlns:p14="http://schemas.microsoft.com/office/powerpoint/2010/main" val="17378513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536421-553B-F9C1-A66D-DC8B450A6DB6}"/>
              </a:ext>
            </a:extLst>
          </p:cNvPr>
          <p:cNvSpPr>
            <a:spLocks noGrp="1"/>
          </p:cNvSpPr>
          <p:nvPr>
            <p:ph idx="1"/>
          </p:nvPr>
        </p:nvSpPr>
        <p:spPr>
          <a:xfrm>
            <a:off x="848660" y="657424"/>
            <a:ext cx="10505141" cy="5519551"/>
          </a:xfrm>
        </p:spPr>
        <p:txBody>
          <a:bodyPr>
            <a:normAutofit fontScale="92500"/>
          </a:bodyPr>
          <a:lstStyle/>
          <a:p>
            <a:pPr>
              <a:lnSpc>
                <a:spcPct val="150000"/>
              </a:lnSpc>
            </a:pPr>
            <a:r>
              <a:rPr lang="en-US" dirty="0">
                <a:latin typeface="Arial" panose="020B0604020202020204" pitchFamily="34" charset="0"/>
                <a:cs typeface="Arial" panose="020B0604020202020204" pitchFamily="34" charset="0"/>
              </a:rPr>
              <a:t>Because eating can be a trigger for symptoms, it is also helpful for the clinician to recognize and understand the conditions associated with meal-related nausea and vomiting specifically, including GP, FD, DS, SMA syndrome. </a:t>
            </a:r>
          </a:p>
          <a:p>
            <a:pPr>
              <a:lnSpc>
                <a:spcPct val="150000"/>
              </a:lnSpc>
            </a:pPr>
            <a:r>
              <a:rPr lang="en-US" dirty="0">
                <a:latin typeface="Arial" panose="020B0604020202020204" pitchFamily="34" charset="0"/>
                <a:cs typeface="Arial" panose="020B0604020202020204" pitchFamily="34" charset="0"/>
              </a:rPr>
              <a:t> These conditions can often be distinguished by differences in presentation and results of diagnostic testing. A careful selection of diagnostic tests, utilization of the Rome criteria  and an appreciation for the epidemiology of the aforementioned conditions can further aid the clinician in making an accurate diagnosis.</a:t>
            </a:r>
          </a:p>
        </p:txBody>
      </p:sp>
    </p:spTree>
    <p:extLst>
      <p:ext uri="{BB962C8B-B14F-4D97-AF65-F5344CB8AC3E}">
        <p14:creationId xmlns:p14="http://schemas.microsoft.com/office/powerpoint/2010/main" val="28794999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919048C9-8EF4-5B5A-98D9-463210130314}"/>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62965" y="167341"/>
            <a:ext cx="11618259" cy="6526306"/>
          </a:xfrm>
        </p:spPr>
      </p:pic>
    </p:spTree>
    <p:extLst>
      <p:ext uri="{BB962C8B-B14F-4D97-AF65-F5344CB8AC3E}">
        <p14:creationId xmlns:p14="http://schemas.microsoft.com/office/powerpoint/2010/main" val="335910417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C0781-49CB-58D7-C3B7-009761779DE6}"/>
              </a:ext>
            </a:extLst>
          </p:cNvPr>
          <p:cNvSpPr>
            <a:spLocks noGrp="1"/>
          </p:cNvSpPr>
          <p:nvPr>
            <p:ph type="title"/>
          </p:nvPr>
        </p:nvSpPr>
        <p:spPr>
          <a:xfrm>
            <a:off x="2133601" y="47531"/>
            <a:ext cx="7859059" cy="1267012"/>
          </a:xfrm>
        </p:spPr>
        <p:txBody>
          <a:bodyPr anchor="ctr">
            <a:normAutofit/>
          </a:bodyPr>
          <a:lstStyle/>
          <a:p>
            <a:pPr algn="ctr">
              <a:lnSpc>
                <a:spcPct val="100000"/>
              </a:lnSpc>
            </a:pPr>
            <a:r>
              <a:rPr lang="en-US" sz="3600" b="1" dirty="0">
                <a:solidFill>
                  <a:srgbClr val="7030A0"/>
                </a:solidFill>
                <a:latin typeface="Arial" panose="020B0604020202020204" pitchFamily="34" charset="0"/>
                <a:cs typeface="Arial" panose="020B0604020202020204" pitchFamily="34" charset="0"/>
              </a:rPr>
              <a:t>Epidemiology and Impact of Nausea and Vomiting</a:t>
            </a:r>
          </a:p>
        </p:txBody>
      </p:sp>
      <p:sp>
        <p:nvSpPr>
          <p:cNvPr id="3" name="Content Placeholder 2">
            <a:extLst>
              <a:ext uri="{FF2B5EF4-FFF2-40B4-BE49-F238E27FC236}">
                <a16:creationId xmlns:a16="http://schemas.microsoft.com/office/drawing/2014/main" id="{C3D33AA3-BEA3-2A96-893C-57D0711EC530}"/>
              </a:ext>
            </a:extLst>
          </p:cNvPr>
          <p:cNvSpPr>
            <a:spLocks noGrp="1"/>
          </p:cNvSpPr>
          <p:nvPr>
            <p:ph sz="quarter" idx="1"/>
          </p:nvPr>
        </p:nvSpPr>
        <p:spPr>
          <a:xfrm>
            <a:off x="381007" y="1600207"/>
            <a:ext cx="11380695" cy="4800599"/>
          </a:xfrm>
        </p:spPr>
        <p:txBody>
          <a:bodyPr>
            <a:normAutofit/>
          </a:bodyPr>
          <a:lstStyle/>
          <a:p>
            <a:pPr>
              <a:lnSpc>
                <a:spcPct val="150000"/>
              </a:lnSpc>
            </a:pPr>
            <a:r>
              <a:rPr lang="en-US" dirty="0">
                <a:latin typeface="Arial" panose="020B0604020202020204" pitchFamily="34" charset="0"/>
                <a:cs typeface="Arial" panose="020B0604020202020204" pitchFamily="34" charset="0"/>
              </a:rPr>
              <a:t>Accurately characterizing the incidence and prevalence of nausea and vomiting is difficult.as these symptoms develop because of multiple etiologies. </a:t>
            </a:r>
          </a:p>
          <a:p>
            <a:pPr>
              <a:lnSpc>
                <a:spcPct val="150000"/>
              </a:lnSpc>
            </a:pPr>
            <a:r>
              <a:rPr lang="en-US" dirty="0">
                <a:latin typeface="Arial" panose="020B0604020202020204" pitchFamily="34" charset="0"/>
                <a:cs typeface="Arial" panose="020B0604020202020204" pitchFamily="34" charset="0"/>
              </a:rPr>
              <a:t>Persistent nausea and vomiting, regardless of the cause, are common symptoms requiring medical evaluation.</a:t>
            </a:r>
          </a:p>
          <a:p>
            <a:pPr>
              <a:lnSpc>
                <a:spcPct val="150000"/>
              </a:lnSpc>
            </a:pPr>
            <a:r>
              <a:rPr lang="en-US" dirty="0">
                <a:latin typeface="Arial" panose="020B0604020202020204" pitchFamily="34" charset="0"/>
                <a:cs typeface="Arial" panose="020B0604020202020204" pitchFamily="34" charset="0"/>
              </a:rPr>
              <a:t>More than 5 million visits occur annually in the United States for symptoms of nausea and vomiting.</a:t>
            </a:r>
          </a:p>
          <a:p>
            <a:pPr>
              <a:lnSpc>
                <a:spcPct val="150000"/>
              </a:lnSpc>
            </a:pPr>
            <a:r>
              <a:rPr lang="en-US" dirty="0">
                <a:latin typeface="Arial" panose="020B0604020202020204" pitchFamily="34" charset="0"/>
                <a:cs typeface="Arial" panose="020B0604020202020204" pitchFamily="34" charset="0"/>
              </a:rPr>
              <a:t>Second most common gastrointestinal symptoms leading to an office or emergency department visit.</a:t>
            </a:r>
          </a:p>
        </p:txBody>
      </p:sp>
    </p:spTree>
    <p:extLst>
      <p:ext uri="{BB962C8B-B14F-4D97-AF65-F5344CB8AC3E}">
        <p14:creationId xmlns:p14="http://schemas.microsoft.com/office/powerpoint/2010/main" val="2230141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8D7AA6-3056-96B6-DD51-19F9D7ACA388}"/>
              </a:ext>
            </a:extLst>
          </p:cNvPr>
          <p:cNvSpPr>
            <a:spLocks noGrp="1"/>
          </p:cNvSpPr>
          <p:nvPr>
            <p:ph idx="1"/>
          </p:nvPr>
        </p:nvSpPr>
        <p:spPr>
          <a:xfrm>
            <a:off x="609600" y="1143000"/>
            <a:ext cx="11049000" cy="5029200"/>
          </a:xfrm>
        </p:spPr>
        <p:txBody>
          <a:bodyPr/>
          <a:lstStyle/>
          <a:p>
            <a:pPr>
              <a:lnSpc>
                <a:spcPct val="150000"/>
              </a:lnSpc>
            </a:pPr>
            <a:r>
              <a:rPr lang="en-US" dirty="0">
                <a:latin typeface="Arial" panose="020B0604020202020204" pitchFamily="34" charset="0"/>
                <a:cs typeface="Arial" panose="020B0604020202020204" pitchFamily="34" charset="0"/>
              </a:rPr>
              <a:t>The impact of nausea and vomiting can be evaluated by reviewing the effects on quality of life for individuals and also by assessing the economic impact to the health care system. </a:t>
            </a:r>
          </a:p>
          <a:p>
            <a:pPr>
              <a:lnSpc>
                <a:spcPct val="150000"/>
              </a:lnSpc>
            </a:pPr>
            <a:r>
              <a:rPr lang="en-US" dirty="0">
                <a:latin typeface="Arial" panose="020B0604020202020204" pitchFamily="34" charset="0"/>
                <a:cs typeface="Arial" panose="020B0604020202020204" pitchFamily="34" charset="0"/>
              </a:rPr>
              <a:t>Recurrent nausea and vomiting, from any cause, can dramatically alter home, work, and social life.</a:t>
            </a:r>
          </a:p>
        </p:txBody>
      </p:sp>
    </p:spTree>
    <p:extLst>
      <p:ext uri="{BB962C8B-B14F-4D97-AF65-F5344CB8AC3E}">
        <p14:creationId xmlns:p14="http://schemas.microsoft.com/office/powerpoint/2010/main" val="2968547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0AB69C-743B-7DE3-34FF-D5D6676FA0B3}"/>
              </a:ext>
            </a:extLst>
          </p:cNvPr>
          <p:cNvSpPr>
            <a:spLocks noGrp="1"/>
          </p:cNvSpPr>
          <p:nvPr>
            <p:ph idx="1"/>
          </p:nvPr>
        </p:nvSpPr>
        <p:spPr>
          <a:xfrm>
            <a:off x="685801" y="685807"/>
            <a:ext cx="11129683" cy="5534211"/>
          </a:xfrm>
        </p:spPr>
        <p:txBody>
          <a:bodyPr>
            <a:normAutofit/>
          </a:bodyPr>
          <a:lstStyle/>
          <a:p>
            <a:pPr marL="0" indent="0">
              <a:lnSpc>
                <a:spcPct val="150000"/>
              </a:lnSpc>
              <a:buNone/>
            </a:pPr>
            <a:r>
              <a:rPr lang="en-US" b="1" i="1" dirty="0">
                <a:solidFill>
                  <a:srgbClr val="00B050"/>
                </a:solidFill>
                <a:latin typeface="Arial" panose="020B0604020202020204" pitchFamily="34" charset="0"/>
                <a:cs typeface="Arial" panose="020B0604020202020204" pitchFamily="34" charset="0"/>
              </a:rPr>
              <a:t>For example:</a:t>
            </a:r>
          </a:p>
          <a:p>
            <a:pPr>
              <a:lnSpc>
                <a:spcPct val="150000"/>
              </a:lnSpc>
            </a:pPr>
            <a:r>
              <a:rPr lang="en-US" dirty="0">
                <a:latin typeface="Arial" panose="020B0604020202020204" pitchFamily="34" charset="0"/>
                <a:cs typeface="Arial" panose="020B0604020202020204" pitchFamily="34" charset="0"/>
              </a:rPr>
              <a:t>women with hyperemesis gravidarum are 3 to 6 times more likely to report low health-related quality of life than women with less severe symptoms.</a:t>
            </a:r>
          </a:p>
          <a:p>
            <a:pPr>
              <a:lnSpc>
                <a:spcPct val="150000"/>
              </a:lnSpc>
            </a:pPr>
            <a:r>
              <a:rPr lang="en-US" dirty="0">
                <a:latin typeface="Arial" panose="020B0604020202020204" pitchFamily="34" charset="0"/>
                <a:cs typeface="Arial" panose="020B0604020202020204" pitchFamily="34" charset="0"/>
              </a:rPr>
              <a:t>Patients with celiac artery compression syndrome reported missing 22 days of school per year (adolescents) and 10 days of work per year (adults) owing to their symptoms.</a:t>
            </a:r>
          </a:p>
        </p:txBody>
      </p:sp>
    </p:spTree>
    <p:extLst>
      <p:ext uri="{BB962C8B-B14F-4D97-AF65-F5344CB8AC3E}">
        <p14:creationId xmlns:p14="http://schemas.microsoft.com/office/powerpoint/2010/main" val="1201166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3A2A0A-4145-857C-8400-5A23583C6B28}"/>
              </a:ext>
            </a:extLst>
          </p:cNvPr>
          <p:cNvSpPr>
            <a:spLocks noGrp="1"/>
          </p:cNvSpPr>
          <p:nvPr>
            <p:ph idx="1"/>
          </p:nvPr>
        </p:nvSpPr>
        <p:spPr>
          <a:xfrm>
            <a:off x="848660" y="838200"/>
            <a:ext cx="10936941" cy="5338763"/>
          </a:xfrm>
        </p:spPr>
        <p:txBody>
          <a:bodyPr/>
          <a:lstStyle/>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In a study of oncology patients undergoing chemotherapy, 90% reported that nausea and vomiting imposed a significant negative impact on daily functioning.</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Quality of life in patients with gastroparesis (GP) was significantly reduced .</a:t>
            </a:r>
          </a:p>
        </p:txBody>
      </p:sp>
    </p:spTree>
    <p:extLst>
      <p:ext uri="{BB962C8B-B14F-4D97-AF65-F5344CB8AC3E}">
        <p14:creationId xmlns:p14="http://schemas.microsoft.com/office/powerpoint/2010/main" val="3085513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_rels/theme2.xml.rels><?xml version="1.0" encoding="UTF-8" standalone="yes"?>
<Relationships xmlns="http://schemas.openxmlformats.org/package/2006/relationships"><Relationship Id="rId1" Type="http://schemas.openxmlformats.org/officeDocument/2006/relationships/image" Target="../media/image2.jpeg" /></Relationships>
</file>

<file path=ppt/theme/_rels/theme3.xml.rels><?xml version="1.0" encoding="UTF-8" standalone="yes"?>
<Relationships xmlns="http://schemas.openxmlformats.org/package/2006/relationships"><Relationship Id="rId1" Type="http://schemas.openxmlformats.org/officeDocument/2006/relationships/image" Target="../media/image3.jpeg" /></Relationships>
</file>

<file path=ppt/theme/_rels/theme4.xml.rels><?xml version="1.0" encoding="UTF-8" standalone="yes"?>
<Relationships xmlns="http://schemas.openxmlformats.org/package/2006/relationships"><Relationship Id="rId1" Type="http://schemas.openxmlformats.org/officeDocument/2006/relationships/image" Target="../media/image4.jpeg" /></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63</TotalTime>
  <Words>3092</Words>
  <Application>Microsoft Office PowerPoint</Application>
  <PresentationFormat>Widescreen</PresentationFormat>
  <Paragraphs>312</Paragraphs>
  <Slides>58</Slides>
  <Notes>0</Notes>
  <HiddenSlides>0</HiddenSlides>
  <MMClips>0</MMClips>
  <ScaleCrop>false</ScaleCrop>
  <HeadingPairs>
    <vt:vector size="4" baseType="variant">
      <vt:variant>
        <vt:lpstr>Theme</vt:lpstr>
      </vt:variant>
      <vt:variant>
        <vt:i4>4</vt:i4>
      </vt:variant>
      <vt:variant>
        <vt:lpstr>Slide Titles</vt:lpstr>
      </vt:variant>
      <vt:variant>
        <vt:i4>58</vt:i4>
      </vt:variant>
    </vt:vector>
  </HeadingPairs>
  <TitlesOfParts>
    <vt:vector size="62" baseType="lpstr">
      <vt:lpstr>Concourse</vt:lpstr>
      <vt:lpstr>Equity</vt:lpstr>
      <vt:lpstr>Oriel</vt:lpstr>
      <vt:lpstr>Adjacency</vt:lpstr>
      <vt:lpstr>PowerPoint Presentation</vt:lpstr>
      <vt:lpstr>Approach to Meal-Related Nausea and Vomiting</vt:lpstr>
      <vt:lpstr>Contents </vt:lpstr>
      <vt:lpstr>Introduction </vt:lpstr>
      <vt:lpstr>PowerPoint Presentation</vt:lpstr>
      <vt:lpstr>Epidemiology and Impact of Nausea and Vomiting</vt:lpstr>
      <vt:lpstr>PowerPoint Presentation</vt:lpstr>
      <vt:lpstr>PowerPoint Presentation</vt:lpstr>
      <vt:lpstr>PowerPoint Presentation</vt:lpstr>
      <vt:lpstr>Pathophysiology of Nausea and Vomiting</vt:lpstr>
      <vt:lpstr>PowerPoint Presentation</vt:lpstr>
      <vt:lpstr>PowerPoint Presentation</vt:lpstr>
      <vt:lpstr>PowerPoint Presentation</vt:lpstr>
      <vt:lpstr>PowerPoint Presentation</vt:lpstr>
      <vt:lpstr>PowerPoint Presentation</vt:lpstr>
      <vt:lpstr>Diagnostic Evaluation</vt:lpstr>
      <vt:lpstr>PowerPoint Presentation</vt:lpstr>
      <vt:lpstr>PowerPoint Presentation</vt:lpstr>
      <vt:lpstr>PowerPoint Presentation</vt:lpstr>
      <vt:lpstr>PowerPoint Presentation</vt:lpstr>
      <vt:lpstr>PowerPoint Presentation</vt:lpstr>
      <vt:lpstr>PowerPoint Presentation</vt:lpstr>
      <vt:lpstr>Specific Disorders and Treatments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 to Meal-Related Nausea and Vomiting</dc:title>
  <dc:creator>Reza Zaki</dc:creator>
  <cp:lastModifiedBy>Reza Zaki</cp:lastModifiedBy>
  <cp:revision>89</cp:revision>
  <dcterms:created xsi:type="dcterms:W3CDTF">2025-03-03T02:05:20Z</dcterms:created>
  <dcterms:modified xsi:type="dcterms:W3CDTF">2025-03-09T16:56:58Z</dcterms:modified>
</cp:coreProperties>
</file>